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9"/>
  </p:notesMasterIdLst>
  <p:sldIdLst>
    <p:sldId id="861" r:id="rId2"/>
    <p:sldId id="863" r:id="rId3"/>
    <p:sldId id="837" r:id="rId4"/>
    <p:sldId id="838" r:id="rId5"/>
    <p:sldId id="839" r:id="rId6"/>
    <p:sldId id="840" r:id="rId7"/>
    <p:sldId id="841" r:id="rId8"/>
    <p:sldId id="805" r:id="rId9"/>
    <p:sldId id="787" r:id="rId10"/>
    <p:sldId id="770" r:id="rId11"/>
    <p:sldId id="771" r:id="rId12"/>
    <p:sldId id="772" r:id="rId13"/>
    <p:sldId id="845" r:id="rId14"/>
    <p:sldId id="843" r:id="rId15"/>
    <p:sldId id="846" r:id="rId16"/>
    <p:sldId id="856" r:id="rId17"/>
    <p:sldId id="810" r:id="rId18"/>
    <p:sldId id="878" r:id="rId19"/>
    <p:sldId id="884" r:id="rId20"/>
    <p:sldId id="871" r:id="rId21"/>
    <p:sldId id="872" r:id="rId22"/>
    <p:sldId id="873" r:id="rId23"/>
    <p:sldId id="874" r:id="rId24"/>
    <p:sldId id="875" r:id="rId25"/>
    <p:sldId id="876" r:id="rId26"/>
    <p:sldId id="877" r:id="rId27"/>
    <p:sldId id="885" r:id="rId28"/>
    <p:sldId id="887" r:id="rId29"/>
    <p:sldId id="886" r:id="rId30"/>
    <p:sldId id="888" r:id="rId31"/>
    <p:sldId id="889" r:id="rId32"/>
    <p:sldId id="879" r:id="rId33"/>
    <p:sldId id="894" r:id="rId34"/>
    <p:sldId id="895" r:id="rId35"/>
    <p:sldId id="883" r:id="rId36"/>
    <p:sldId id="896" r:id="rId37"/>
    <p:sldId id="897" r:id="rId38"/>
    <p:sldId id="898" r:id="rId39"/>
    <p:sldId id="899" r:id="rId40"/>
    <p:sldId id="901" r:id="rId41"/>
    <p:sldId id="906" r:id="rId42"/>
    <p:sldId id="907" r:id="rId43"/>
    <p:sldId id="908" r:id="rId44"/>
    <p:sldId id="909" r:id="rId45"/>
    <p:sldId id="902" r:id="rId46"/>
    <p:sldId id="903" r:id="rId47"/>
    <p:sldId id="904" r:id="rId48"/>
    <p:sldId id="910" r:id="rId49"/>
    <p:sldId id="905" r:id="rId50"/>
    <p:sldId id="893" r:id="rId51"/>
    <p:sldId id="811" r:id="rId52"/>
    <p:sldId id="820" r:id="rId53"/>
    <p:sldId id="821" r:id="rId54"/>
    <p:sldId id="822" r:id="rId55"/>
    <p:sldId id="860" r:id="rId56"/>
    <p:sldId id="855" r:id="rId57"/>
    <p:sldId id="862" r:id="rId5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7F8DD"/>
    <a:srgbClr val="137CF8"/>
    <a:srgbClr val="FF5D6E"/>
    <a:srgbClr val="FB3D6C"/>
    <a:srgbClr val="202680"/>
    <a:srgbClr val="C62E51"/>
    <a:srgbClr val="F2939F"/>
    <a:srgbClr val="4DADE9"/>
    <a:srgbClr val="161920"/>
    <a:srgbClr val="0E17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520" autoAdjust="0"/>
    <p:restoredTop sz="88776" autoAdjust="0"/>
  </p:normalViewPr>
  <p:slideViewPr>
    <p:cSldViewPr snapToGrid="0" snapToObjects="1">
      <p:cViewPr varScale="1">
        <p:scale>
          <a:sx n="91" d="100"/>
          <a:sy n="91" d="100"/>
        </p:scale>
        <p:origin x="-1768" y="-1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668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79" d="100"/>
          <a:sy n="79" d="100"/>
        </p:scale>
        <p:origin x="-3352" y="-10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theme" Target="theme/theme1.xml"/><Relationship Id="rId64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notesMaster" Target="notesMasters/notesMaster1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printerSettings" Target="printerSettings/printerSettings1.bin"/><Relationship Id="rId61" Type="http://schemas.openxmlformats.org/officeDocument/2006/relationships/presProps" Target="presProps.xml"/><Relationship Id="rId62" Type="http://schemas.openxmlformats.org/officeDocument/2006/relationships/viewProps" Target="view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1EB45C-8114-C243-8E1F-D22FE5297BD3}" type="datetimeFigureOut">
              <a:rPr lang="en-US" smtClean="0"/>
              <a:t>4/5/18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2C0B1A-A5F3-4E46-8999-3B7E733116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8758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2C0B1A-A5F3-4E46-8999-3B7E7331160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3320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2C0B1A-A5F3-4E46-8999-3B7E7331160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3320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2C0B1A-A5F3-4E46-8999-3B7E7331160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3320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2C0B1A-A5F3-4E46-8999-3B7E7331160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3320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2C0B1A-A5F3-4E46-8999-3B7E7331160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33200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2C0B1A-A5F3-4E46-8999-3B7E7331160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3320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C13BD2-33CE-2247-B1DF-5673D676CFA4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20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4170034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C13BD2-33CE-2247-B1DF-5673D676CFA4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21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4170034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C13BD2-33CE-2247-B1DF-5673D676CFA4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22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4170034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C13BD2-33CE-2247-B1DF-5673D676CFA4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23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4170034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C13BD2-33CE-2247-B1DF-5673D676CFA4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24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4170034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C13BD2-33CE-2247-B1DF-5673D676CFA4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25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4170034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C13BD2-33CE-2247-B1DF-5673D676CFA4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26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4170034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2C0B1A-A5F3-4E46-8999-3B7E7331160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33200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2C0B1A-A5F3-4E46-8999-3B7E7331160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33200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2C0B1A-A5F3-4E46-8999-3B7E7331160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3320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2C0B1A-A5F3-4E46-8999-3B7E7331160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33200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2C0B1A-A5F3-4E46-8999-3B7E7331160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33200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2C0B1A-A5F3-4E46-8999-3B7E7331160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33200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2C0B1A-A5F3-4E46-8999-3B7E7331160B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33200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2C0B1A-A5F3-4E46-8999-3B7E7331160B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33200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2C0B1A-A5F3-4E46-8999-3B7E7331160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33200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2C0B1A-A5F3-4E46-8999-3B7E7331160B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33200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2C0B1A-A5F3-4E46-8999-3B7E7331160B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33200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2C0B1A-A5F3-4E46-8999-3B7E7331160B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33200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2C0B1A-A5F3-4E46-8999-3B7E7331160B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33200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2C0B1A-A5F3-4E46-8999-3B7E7331160B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3320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2C0B1A-A5F3-4E46-8999-3B7E7331160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33200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2C0B1A-A5F3-4E46-8999-3B7E7331160B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33200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2C0B1A-A5F3-4E46-8999-3B7E7331160B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33200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2C0B1A-A5F3-4E46-8999-3B7E7331160B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33200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2C0B1A-A5F3-4E46-8999-3B7E7331160B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33200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2C0B1A-A5F3-4E46-8999-3B7E7331160B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33200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2C0B1A-A5F3-4E46-8999-3B7E7331160B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33200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2C0B1A-A5F3-4E46-8999-3B7E7331160B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33200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2C0B1A-A5F3-4E46-8999-3B7E7331160B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33200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2C0B1A-A5F3-4E46-8999-3B7E7331160B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33200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2C0B1A-A5F3-4E46-8999-3B7E7331160B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3320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2C0B1A-A5F3-4E46-8999-3B7E7331160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33200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2C0B1A-A5F3-4E46-8999-3B7E7331160B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33200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2C0B1A-A5F3-4E46-8999-3B7E7331160B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33200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2C0B1A-A5F3-4E46-8999-3B7E7331160B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33200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2C0B1A-A5F3-4E46-8999-3B7E7331160B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33200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2C0B1A-A5F3-4E46-8999-3B7E7331160B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33200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2C0B1A-A5F3-4E46-8999-3B7E7331160B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33200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2C0B1A-A5F3-4E46-8999-3B7E7331160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3320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2C0B1A-A5F3-4E46-8999-3B7E7331160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3320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2C0B1A-A5F3-4E46-8999-3B7E7331160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3320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F603C-6408-B94C-87D3-B87E7040F2BD}" type="datetimeFigureOut">
              <a:rPr lang="en-US" smtClean="0"/>
              <a:t>4/5/18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33E8D-83B5-F04F-9162-9529BED05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9143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F603C-6408-B94C-87D3-B87E7040F2BD}" type="datetimeFigureOut">
              <a:rPr lang="en-US" smtClean="0"/>
              <a:t>4/5/18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33E8D-83B5-F04F-9162-9529BED05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6834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F603C-6408-B94C-87D3-B87E7040F2BD}" type="datetimeFigureOut">
              <a:rPr lang="en-US" smtClean="0"/>
              <a:t>4/5/18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33E8D-83B5-F04F-9162-9529BED05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0794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F603C-6408-B94C-87D3-B87E7040F2BD}" type="datetimeFigureOut">
              <a:rPr lang="en-US" smtClean="0"/>
              <a:t>4/5/18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33E8D-83B5-F04F-9162-9529BED05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8492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F603C-6408-B94C-87D3-B87E7040F2BD}" type="datetimeFigureOut">
              <a:rPr lang="en-US" smtClean="0"/>
              <a:t>4/5/18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33E8D-83B5-F04F-9162-9529BED05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0802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F603C-6408-B94C-87D3-B87E7040F2BD}" type="datetimeFigureOut">
              <a:rPr lang="en-US" smtClean="0"/>
              <a:t>4/5/18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33E8D-83B5-F04F-9162-9529BED05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6689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F603C-6408-B94C-87D3-B87E7040F2BD}" type="datetimeFigureOut">
              <a:rPr lang="en-US" smtClean="0"/>
              <a:t>4/5/18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33E8D-83B5-F04F-9162-9529BED05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6083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F603C-6408-B94C-87D3-B87E7040F2BD}" type="datetimeFigureOut">
              <a:rPr lang="en-US" smtClean="0"/>
              <a:t>4/5/18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33E8D-83B5-F04F-9162-9529BED05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7999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F603C-6408-B94C-87D3-B87E7040F2BD}" type="datetimeFigureOut">
              <a:rPr lang="en-US" smtClean="0"/>
              <a:t>4/5/18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33E8D-83B5-F04F-9162-9529BED05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632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F603C-6408-B94C-87D3-B87E7040F2BD}" type="datetimeFigureOut">
              <a:rPr lang="en-US" smtClean="0"/>
              <a:t>4/5/18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33E8D-83B5-F04F-9162-9529BED05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4149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F603C-6408-B94C-87D3-B87E7040F2BD}" type="datetimeFigureOut">
              <a:rPr lang="en-US" smtClean="0"/>
              <a:t>4/5/18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33E8D-83B5-F04F-9162-9529BED05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19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DF603C-6408-B94C-87D3-B87E7040F2BD}" type="datetimeFigureOut">
              <a:rPr lang="en-US" smtClean="0"/>
              <a:t>4/5/18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233E8D-83B5-F04F-9162-9529BED05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3628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jpg"/><Relationship Id="rId6" Type="http://schemas.openxmlformats.org/officeDocument/2006/relationships/image" Target="../media/image23.jpeg"/><Relationship Id="rId7" Type="http://schemas.openxmlformats.org/officeDocument/2006/relationships/image" Target="../media/image24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5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4" Type="http://schemas.openxmlformats.org/officeDocument/2006/relationships/image" Target="../media/image2.emf"/><Relationship Id="rId5" Type="http://schemas.openxmlformats.org/officeDocument/2006/relationships/image" Target="../media/image3.jpeg"/><Relationship Id="rId6" Type="http://schemas.openxmlformats.org/officeDocument/2006/relationships/image" Target="../media/image4.jpeg"/><Relationship Id="rId7" Type="http://schemas.openxmlformats.org/officeDocument/2006/relationships/image" Target="../media/image5.emf"/><Relationship Id="rId8" Type="http://schemas.openxmlformats.org/officeDocument/2006/relationships/image" Target="../media/image6.jpeg"/><Relationship Id="rId9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4" Type="http://schemas.openxmlformats.org/officeDocument/2006/relationships/image" Target="../media/image10.emf"/><Relationship Id="rId5" Type="http://schemas.openxmlformats.org/officeDocument/2006/relationships/image" Target="../media/image11.emf"/><Relationship Id="rId6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4" Type="http://schemas.openxmlformats.org/officeDocument/2006/relationships/image" Target="../media/image27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4" Type="http://schemas.openxmlformats.org/officeDocument/2006/relationships/image" Target="../media/image28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4" Type="http://schemas.openxmlformats.org/officeDocument/2006/relationships/image" Target="../media/image30.em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4" Type="http://schemas.openxmlformats.org/officeDocument/2006/relationships/image" Target="../media/image30.em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4" Type="http://schemas.openxmlformats.org/officeDocument/2006/relationships/image" Target="../media/image30.emf"/><Relationship Id="rId5" Type="http://schemas.openxmlformats.org/officeDocument/2006/relationships/image" Target="../media/image31.emf"/><Relationship Id="rId6" Type="http://schemas.openxmlformats.org/officeDocument/2006/relationships/image" Target="../media/image32.em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4" Type="http://schemas.openxmlformats.org/officeDocument/2006/relationships/image" Target="../media/image30.emf"/><Relationship Id="rId5" Type="http://schemas.openxmlformats.org/officeDocument/2006/relationships/image" Target="../media/image31.emf"/><Relationship Id="rId6" Type="http://schemas.openxmlformats.org/officeDocument/2006/relationships/image" Target="../media/image33.em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4" Type="http://schemas.openxmlformats.org/officeDocument/2006/relationships/image" Target="../media/image30.emf"/><Relationship Id="rId5" Type="http://schemas.openxmlformats.org/officeDocument/2006/relationships/image" Target="../media/image31.em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4" Type="http://schemas.openxmlformats.org/officeDocument/2006/relationships/image" Target="../media/image35.em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4" Type="http://schemas.openxmlformats.org/officeDocument/2006/relationships/image" Target="../media/image37.emf"/><Relationship Id="rId5" Type="http://schemas.openxmlformats.org/officeDocument/2006/relationships/image" Target="../media/image38.em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4" Type="http://schemas.openxmlformats.org/officeDocument/2006/relationships/image" Target="../media/image27.emf"/><Relationship Id="rId5" Type="http://schemas.openxmlformats.org/officeDocument/2006/relationships/image" Target="../media/image39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4" Type="http://schemas.openxmlformats.org/officeDocument/2006/relationships/image" Target="../media/image41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em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2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4" Type="http://schemas.openxmlformats.org/officeDocument/2006/relationships/image" Target="../media/image28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4" Type="http://schemas.openxmlformats.org/officeDocument/2006/relationships/image" Target="../media/image44.emf"/><Relationship Id="rId5" Type="http://schemas.openxmlformats.org/officeDocument/2006/relationships/image" Target="../media/image45.emf"/><Relationship Id="rId6" Type="http://schemas.openxmlformats.org/officeDocument/2006/relationships/image" Target="../media/image46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7.e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4" Type="http://schemas.openxmlformats.org/officeDocument/2006/relationships/image" Target="../media/image49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4" Type="http://schemas.openxmlformats.org/officeDocument/2006/relationships/image" Target="../media/image51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4" Type="http://schemas.openxmlformats.org/officeDocument/2006/relationships/image" Target="../media/image53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4" Type="http://schemas.openxmlformats.org/officeDocument/2006/relationships/image" Target="../media/image55.emf"/><Relationship Id="rId5" Type="http://schemas.openxmlformats.org/officeDocument/2006/relationships/image" Target="../media/image56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57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4" Type="http://schemas.openxmlformats.org/officeDocument/2006/relationships/image" Target="../media/image2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58.e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58.em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58.em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58.em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58.e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4" Type="http://schemas.openxmlformats.org/officeDocument/2006/relationships/image" Target="../media/image56.emf"/><Relationship Id="rId5" Type="http://schemas.openxmlformats.org/officeDocument/2006/relationships/image" Target="../media/image59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4" Type="http://schemas.openxmlformats.org/officeDocument/2006/relationships/image" Target="../media/image60.emf"/><Relationship Id="rId5" Type="http://schemas.openxmlformats.org/officeDocument/2006/relationships/image" Target="../media/image61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4" Type="http://schemas.openxmlformats.org/officeDocument/2006/relationships/image" Target="../media/image62.emf"/><Relationship Id="rId5" Type="http://schemas.openxmlformats.org/officeDocument/2006/relationships/image" Target="../media/image63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4" Type="http://schemas.openxmlformats.org/officeDocument/2006/relationships/image" Target="../media/image64.emf"/><Relationship Id="rId5" Type="http://schemas.openxmlformats.org/officeDocument/2006/relationships/image" Target="../media/image65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9.jpeg"/><Relationship Id="rId12" Type="http://schemas.openxmlformats.org/officeDocument/2006/relationships/image" Target="../media/image10.emf"/><Relationship Id="rId13" Type="http://schemas.openxmlformats.org/officeDocument/2006/relationships/image" Target="../media/image11.emf"/><Relationship Id="rId14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emf"/><Relationship Id="rId4" Type="http://schemas.openxmlformats.org/officeDocument/2006/relationships/image" Target="../media/image2.emf"/><Relationship Id="rId5" Type="http://schemas.openxmlformats.org/officeDocument/2006/relationships/image" Target="../media/image3.jpeg"/><Relationship Id="rId6" Type="http://schemas.openxmlformats.org/officeDocument/2006/relationships/image" Target="../media/image4.jpeg"/><Relationship Id="rId7" Type="http://schemas.openxmlformats.org/officeDocument/2006/relationships/image" Target="../media/image5.emf"/><Relationship Id="rId8" Type="http://schemas.openxmlformats.org/officeDocument/2006/relationships/image" Target="../media/image6.jpeg"/><Relationship Id="rId9" Type="http://schemas.openxmlformats.org/officeDocument/2006/relationships/image" Target="../media/image7.jpeg"/><Relationship Id="rId10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4" Type="http://schemas.openxmlformats.org/officeDocument/2006/relationships/image" Target="../media/image67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4" Type="http://schemas.openxmlformats.org/officeDocument/2006/relationships/image" Target="../media/image10.emf"/><Relationship Id="rId5" Type="http://schemas.openxmlformats.org/officeDocument/2006/relationships/image" Target="../media/image11.emf"/><Relationship Id="rId6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4" Type="http://schemas.openxmlformats.org/officeDocument/2006/relationships/image" Target="../media/image10.emf"/><Relationship Id="rId5" Type="http://schemas.openxmlformats.org/officeDocument/2006/relationships/image" Target="../media/image69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4" Type="http://schemas.openxmlformats.org/officeDocument/2006/relationships/image" Target="../media/image70.png"/><Relationship Id="rId5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4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74.emf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75.emf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4" Type="http://schemas.openxmlformats.org/officeDocument/2006/relationships/image" Target="../media/image76.jpg"/><Relationship Id="rId5" Type="http://schemas.openxmlformats.org/officeDocument/2006/relationships/image" Target="../media/image77.jpg"/><Relationship Id="rId6" Type="http://schemas.openxmlformats.org/officeDocument/2006/relationships/image" Target="../media/image78.png"/><Relationship Id="rId7" Type="http://schemas.openxmlformats.org/officeDocument/2006/relationships/image" Target="../media/image79.png"/><Relationship Id="rId8" Type="http://schemas.microsoft.com/office/2007/relationships/hdphoto" Target="../media/hdphoto1.wdp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4" Type="http://schemas.openxmlformats.org/officeDocument/2006/relationships/image" Target="../media/image13.emf"/><Relationship Id="rId5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4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" y="-406606"/>
            <a:ext cx="9143999" cy="70019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4200" dirty="0" smtClean="0">
              <a:solidFill>
                <a:schemeClr val="bg1"/>
              </a:solidFill>
              <a:latin typeface="Gill Sans Light"/>
              <a:cs typeface="Gill Sans Light"/>
            </a:endParaRPr>
          </a:p>
          <a:p>
            <a:pPr algn="ctr"/>
            <a:endParaRPr lang="en-US" sz="3500" i="1" dirty="0" smtClean="0">
              <a:solidFill>
                <a:schemeClr val="bg1"/>
              </a:solidFill>
              <a:latin typeface="Gill Sans Light"/>
              <a:cs typeface="Gill Sans Light"/>
            </a:endParaRPr>
          </a:p>
          <a:p>
            <a:pPr algn="ctr"/>
            <a:r>
              <a:rPr lang="en-US" sz="4500" b="1" dirty="0">
                <a:solidFill>
                  <a:schemeClr val="bg1"/>
                </a:solidFill>
                <a:latin typeface="Gill Sans Light"/>
                <a:cs typeface="Gill Sans Light"/>
              </a:rPr>
              <a:t/>
            </a:r>
            <a:br>
              <a:rPr lang="en-US" sz="4500" b="1" dirty="0">
                <a:solidFill>
                  <a:schemeClr val="bg1"/>
                </a:solidFill>
                <a:latin typeface="Gill Sans Light"/>
                <a:cs typeface="Gill Sans Light"/>
              </a:rPr>
            </a:br>
            <a:endParaRPr lang="en-US" sz="2000" b="1" dirty="0" smtClean="0">
              <a:solidFill>
                <a:schemeClr val="bg1"/>
              </a:solidFill>
              <a:latin typeface="Gill Sans Light"/>
              <a:cs typeface="Gill Sans Light"/>
            </a:endParaRPr>
          </a:p>
          <a:p>
            <a:pPr algn="ctr"/>
            <a:endParaRPr lang="en-US" sz="2100" b="1" dirty="0" smtClean="0">
              <a:solidFill>
                <a:schemeClr val="bg1"/>
              </a:solidFill>
              <a:latin typeface="Gill Sans Light"/>
              <a:cs typeface="Gill Sans Light"/>
            </a:endParaRPr>
          </a:p>
          <a:p>
            <a:pPr algn="ctr"/>
            <a:endParaRPr lang="en-US" sz="2100" b="1" dirty="0">
              <a:solidFill>
                <a:schemeClr val="bg1"/>
              </a:solidFill>
              <a:latin typeface="Gill Sans Light"/>
              <a:cs typeface="Gill Sans Light"/>
            </a:endParaRPr>
          </a:p>
          <a:p>
            <a:pPr algn="ctr"/>
            <a:endParaRPr lang="en-US" sz="2100" b="1" dirty="0" smtClean="0">
              <a:solidFill>
                <a:schemeClr val="bg1"/>
              </a:solidFill>
              <a:latin typeface="Gill Sans Light"/>
              <a:cs typeface="Gill Sans Light"/>
            </a:endParaRPr>
          </a:p>
          <a:p>
            <a:pPr algn="ctr"/>
            <a:endParaRPr lang="en-US" sz="2100" b="1" dirty="0">
              <a:solidFill>
                <a:schemeClr val="bg1"/>
              </a:solidFill>
              <a:latin typeface="Gill Sans Light"/>
              <a:cs typeface="Gill Sans Light"/>
            </a:endParaRPr>
          </a:p>
          <a:p>
            <a:pPr algn="ctr"/>
            <a:endParaRPr lang="en-US" sz="2100" b="1" dirty="0" smtClean="0">
              <a:solidFill>
                <a:schemeClr val="bg1"/>
              </a:solidFill>
              <a:latin typeface="Gill Sans Light"/>
              <a:cs typeface="Gill Sans Light"/>
            </a:endParaRPr>
          </a:p>
          <a:p>
            <a:pPr algn="ctr"/>
            <a:endParaRPr lang="en-US" sz="2100" b="1" dirty="0">
              <a:solidFill>
                <a:schemeClr val="bg1"/>
              </a:solidFill>
              <a:latin typeface="Gill Sans Light"/>
              <a:cs typeface="Gill Sans Light"/>
            </a:endParaRPr>
          </a:p>
          <a:p>
            <a:pPr algn="r"/>
            <a:endParaRPr lang="en-US" sz="3500" dirty="0" smtClean="0">
              <a:solidFill>
                <a:schemeClr val="bg1"/>
              </a:solidFill>
              <a:latin typeface="Gill Sans Light"/>
              <a:cs typeface="Gill Sans Light"/>
            </a:endParaRPr>
          </a:p>
          <a:p>
            <a:pPr algn="r"/>
            <a:endParaRPr lang="en-US" sz="3500" dirty="0">
              <a:solidFill>
                <a:schemeClr val="bg1"/>
              </a:solidFill>
              <a:latin typeface="Gill Sans Light"/>
              <a:cs typeface="Gill Sans Light"/>
            </a:endParaRPr>
          </a:p>
          <a:p>
            <a:pPr algn="r"/>
            <a:endParaRPr lang="en-US" sz="3500" dirty="0" smtClean="0">
              <a:solidFill>
                <a:schemeClr val="bg1"/>
              </a:solidFill>
              <a:latin typeface="Gill Sans Light"/>
              <a:cs typeface="Gill Sans Light"/>
            </a:endParaRPr>
          </a:p>
          <a:p>
            <a:pPr algn="r"/>
            <a:r>
              <a:rPr lang="en-US" sz="4000" dirty="0" err="1" smtClean="0">
                <a:solidFill>
                  <a:schemeClr val="bg1"/>
                </a:solidFill>
                <a:latin typeface="Gill Sans Light"/>
                <a:cs typeface="Gill Sans Light"/>
              </a:rPr>
              <a:t>Dimitris</a:t>
            </a:r>
            <a:r>
              <a:rPr lang="en-US" sz="4000" dirty="0" smtClean="0">
                <a:solidFill>
                  <a:schemeClr val="bg1"/>
                </a:solidFill>
                <a:latin typeface="Gill Sans Light"/>
                <a:cs typeface="Gill Sans Light"/>
              </a:rPr>
              <a:t> </a:t>
            </a:r>
            <a:r>
              <a:rPr lang="en-US" sz="4000" dirty="0" err="1" smtClean="0">
                <a:solidFill>
                  <a:schemeClr val="bg1"/>
                </a:solidFill>
                <a:latin typeface="Gill Sans Light"/>
                <a:cs typeface="Gill Sans Light"/>
              </a:rPr>
              <a:t>Papailiopoulos</a:t>
            </a:r>
            <a:endParaRPr lang="en-US" sz="3600" dirty="0" smtClean="0">
              <a:solidFill>
                <a:schemeClr val="bg1"/>
              </a:solidFill>
              <a:latin typeface="Gill Sans Light"/>
              <a:cs typeface="Gill Sans Light"/>
            </a:endParaRPr>
          </a:p>
          <a:p>
            <a:pPr algn="r"/>
            <a:r>
              <a:rPr lang="en-US" sz="3600" dirty="0" smtClean="0">
                <a:solidFill>
                  <a:schemeClr val="bg1"/>
                </a:solidFill>
                <a:latin typeface="Gill Sans Light"/>
                <a:cs typeface="Gill Sans Light"/>
              </a:rPr>
              <a:t>University of Wisconsin-Madison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328195"/>
            <a:ext cx="9144000" cy="2180754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6000" dirty="0" smtClean="0">
                <a:latin typeface="Gill Sans Light"/>
                <a:cs typeface="Gill Sans Light"/>
              </a:rPr>
              <a:t>Communication Bottlenecks and Gradient Quantization</a:t>
            </a:r>
            <a:endParaRPr lang="en-US" sz="6000" dirty="0"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8042766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ifar10EpochTimeWorkerSpeedup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5176" y="2949309"/>
            <a:ext cx="5211588" cy="3908691"/>
          </a:xfrm>
          <a:prstGeom prst="rect">
            <a:avLst/>
          </a:prstGeom>
        </p:spPr>
      </p:pic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8"/>
            <a:ext cx="9144000" cy="1470025"/>
          </a:xfrm>
        </p:spPr>
        <p:txBody>
          <a:bodyPr>
            <a:noAutofit/>
          </a:bodyPr>
          <a:lstStyle/>
          <a:p>
            <a:r>
              <a:rPr lang="en-US" sz="55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Why so slow?</a:t>
            </a:r>
            <a:endParaRPr lang="en-US" sz="55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-14598" y="1388193"/>
            <a:ext cx="9144000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8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4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Tx/>
              <a:buChar char="-"/>
            </a:pPr>
            <a:r>
              <a:rPr lang="en-US" sz="24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TL;DR: </a:t>
            </a:r>
            <a:r>
              <a:rPr lang="en-US" sz="2400" b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Communication is the Bottleneck</a:t>
            </a:r>
            <a:endParaRPr lang="en-US" sz="2400" b="1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Tx/>
              <a:buChar char="-"/>
            </a:pPr>
            <a:r>
              <a:rPr lang="en-US" sz="24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Why? </a:t>
            </a:r>
            <a:endParaRPr lang="en-US" sz="2800" b="1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Tx/>
              <a:buChar char="-"/>
            </a:pPr>
            <a:endParaRPr lang="en-US" sz="2800" b="1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Tx/>
              <a:buChar char="-"/>
            </a:pPr>
            <a:endParaRPr lang="en-US" sz="2800" b="1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Tx/>
              <a:buChar char="-"/>
            </a:pPr>
            <a:endParaRPr lang="en-US" sz="2800" b="1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Tx/>
              <a:buChar char="-"/>
            </a:pPr>
            <a:endParaRPr lang="en-US" sz="2800" b="1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56923" y="1250876"/>
            <a:ext cx="7824680" cy="800219"/>
          </a:xfrm>
          <a:prstGeom prst="rect">
            <a:avLst/>
          </a:prstGeom>
          <a:solidFill>
            <a:srgbClr val="202680">
              <a:alpha val="40000"/>
            </a:srgbClr>
          </a:solidFill>
          <a:effectLst/>
        </p:spPr>
        <p:txBody>
          <a:bodyPr wrap="square">
            <a:spAutoFit/>
          </a:bodyPr>
          <a:lstStyle/>
          <a:p>
            <a:pPr algn="ctr"/>
            <a:r>
              <a:rPr lang="en-US" sz="2300" dirty="0" smtClean="0">
                <a:latin typeface="Gill Sans Light"/>
                <a:cs typeface="Gill Sans Light"/>
              </a:rPr>
              <a:t>“[</a:t>
            </a:r>
            <a:r>
              <a:rPr lang="mr-IN" sz="2300" dirty="0" smtClean="0">
                <a:latin typeface="Gill Sans Light"/>
                <a:cs typeface="Gill Sans Light"/>
              </a:rPr>
              <a:t>…</a:t>
            </a:r>
            <a:r>
              <a:rPr lang="en-US" sz="2300" dirty="0" smtClean="0">
                <a:latin typeface="Gill Sans Light"/>
                <a:cs typeface="Gill Sans Light"/>
              </a:rPr>
              <a:t>] on </a:t>
            </a:r>
            <a:r>
              <a:rPr lang="en-US" sz="2300" dirty="0">
                <a:latin typeface="Gill Sans Light"/>
                <a:cs typeface="Gill Sans Light"/>
              </a:rPr>
              <a:t>more than 8 machines </a:t>
            </a:r>
            <a:r>
              <a:rPr lang="en-US" sz="2300" dirty="0" smtClean="0">
                <a:latin typeface="Gill Sans Light"/>
                <a:cs typeface="Gill Sans Light"/>
              </a:rPr>
              <a:t>[</a:t>
            </a:r>
            <a:r>
              <a:rPr lang="mr-IN" sz="2300" dirty="0" smtClean="0">
                <a:latin typeface="Gill Sans Light"/>
                <a:cs typeface="Gill Sans Light"/>
              </a:rPr>
              <a:t>…</a:t>
            </a:r>
            <a:r>
              <a:rPr lang="en-US" sz="2300" dirty="0" smtClean="0">
                <a:latin typeface="Gill Sans Light"/>
                <a:cs typeface="Gill Sans Light"/>
              </a:rPr>
              <a:t>] </a:t>
            </a:r>
          </a:p>
          <a:p>
            <a:pPr algn="ctr"/>
            <a:r>
              <a:rPr lang="en-US" sz="2300" b="1" dirty="0" smtClean="0">
                <a:latin typeface="Gill Sans Light"/>
                <a:cs typeface="Gill Sans Light"/>
              </a:rPr>
              <a:t>network </a:t>
            </a:r>
            <a:r>
              <a:rPr lang="en-US" sz="2300" b="1" dirty="0">
                <a:latin typeface="Gill Sans Light"/>
                <a:cs typeface="Gill Sans Light"/>
              </a:rPr>
              <a:t>overhead </a:t>
            </a:r>
            <a:r>
              <a:rPr lang="en-US" sz="2300" b="1" dirty="0" smtClean="0">
                <a:latin typeface="Gill Sans Light"/>
                <a:cs typeface="Gill Sans Light"/>
              </a:rPr>
              <a:t>starts to dominate [</a:t>
            </a:r>
            <a:r>
              <a:rPr lang="mr-IN" sz="2300" b="1" dirty="0" smtClean="0">
                <a:latin typeface="Gill Sans Light"/>
                <a:cs typeface="Gill Sans Light"/>
              </a:rPr>
              <a:t>…</a:t>
            </a:r>
            <a:r>
              <a:rPr lang="en-US" sz="2300" b="1" dirty="0" smtClean="0">
                <a:latin typeface="Gill Sans Light"/>
                <a:cs typeface="Gill Sans Light"/>
              </a:rPr>
              <a:t>]</a:t>
            </a:r>
            <a:r>
              <a:rPr lang="en-US" sz="2300" dirty="0" smtClean="0">
                <a:latin typeface="Gill Sans Light"/>
                <a:cs typeface="Gill Sans Light"/>
              </a:rPr>
              <a:t>”</a:t>
            </a:r>
            <a:endParaRPr lang="en-US" sz="2300" dirty="0">
              <a:latin typeface="Gill Sans Light"/>
              <a:cs typeface="Gill Sans Light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036412" y="5402309"/>
            <a:ext cx="3890614" cy="115416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ctr"/>
            <a:r>
              <a:rPr lang="en-US" sz="2300" b="1" dirty="0" smtClean="0">
                <a:solidFill>
                  <a:schemeClr val="bg1"/>
                </a:solidFill>
                <a:latin typeface="Gill Sans Light"/>
                <a:cs typeface="Gill Sans Light"/>
              </a:rPr>
              <a:t>Bigger Batch </a:t>
            </a:r>
          </a:p>
          <a:p>
            <a:pPr marL="342900" indent="-342900" algn="ctr">
              <a:buFont typeface="Symbol" charset="0"/>
              <a:buChar char=""/>
            </a:pPr>
            <a:r>
              <a:rPr lang="en-US" sz="2300" b="1" dirty="0" smtClean="0">
                <a:solidFill>
                  <a:schemeClr val="bg1"/>
                </a:solidFill>
                <a:latin typeface="Gill Sans Light"/>
                <a:cs typeface="Gill Sans Light"/>
              </a:rPr>
              <a:t>Less Communication</a:t>
            </a:r>
          </a:p>
          <a:p>
            <a:pPr algn="ctr"/>
            <a:r>
              <a:rPr lang="en-US" sz="2300" b="1" dirty="0" smtClean="0">
                <a:solidFill>
                  <a:schemeClr val="bg1"/>
                </a:solidFill>
                <a:latin typeface="Gill Sans Light"/>
                <a:cs typeface="Gill Sans Light"/>
              </a:rPr>
              <a:t>(smaller time per epoch)</a:t>
            </a:r>
            <a:endParaRPr lang="en-US" sz="2300" b="1" dirty="0">
              <a:solidFill>
                <a:schemeClr val="bg1"/>
              </a:solidFill>
              <a:latin typeface="Gill Sans Light"/>
              <a:cs typeface="Gill Sans Light"/>
            </a:endParaRPr>
          </a:p>
        </p:txBody>
      </p:sp>
      <p:pic>
        <p:nvPicPr>
          <p:cNvPr id="5" name="Picture 4" descr="15658638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927" y="4419057"/>
            <a:ext cx="856596" cy="85659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004341" y="3884016"/>
            <a:ext cx="4032991" cy="115416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ctr"/>
            <a:r>
              <a:rPr lang="en-US" sz="2300" b="1" dirty="0" smtClean="0">
                <a:solidFill>
                  <a:schemeClr val="bg1"/>
                </a:solidFill>
                <a:latin typeface="Gill Sans Light"/>
                <a:cs typeface="Gill Sans Light"/>
              </a:rPr>
              <a:t>Time per pass:</a:t>
            </a:r>
          </a:p>
          <a:p>
            <a:pPr algn="ctr"/>
            <a:r>
              <a:rPr lang="en-US" sz="2300" b="1" dirty="0" smtClean="0">
                <a:solidFill>
                  <a:schemeClr val="bg1"/>
                </a:solidFill>
                <a:latin typeface="Gill Sans Light"/>
                <a:cs typeface="Gill Sans Light"/>
              </a:rPr>
              <a:t>time for </a:t>
            </a:r>
            <a:r>
              <a:rPr lang="en-US" sz="2300" b="1" dirty="0" err="1" smtClean="0">
                <a:solidFill>
                  <a:schemeClr val="bg1"/>
                </a:solidFill>
                <a:latin typeface="Gill Sans Light"/>
                <a:cs typeface="Gill Sans Light"/>
              </a:rPr>
              <a:t>dataset_size</a:t>
            </a:r>
            <a:r>
              <a:rPr lang="en-US" sz="2300" b="1" dirty="0" smtClean="0">
                <a:solidFill>
                  <a:schemeClr val="bg1"/>
                </a:solidFill>
                <a:latin typeface="Gill Sans Light"/>
                <a:cs typeface="Gill Sans Light"/>
              </a:rPr>
              <a:t>/</a:t>
            </a:r>
            <a:r>
              <a:rPr lang="en-US" sz="2300" b="1" dirty="0" err="1" smtClean="0">
                <a:solidFill>
                  <a:schemeClr val="bg1"/>
                </a:solidFill>
                <a:latin typeface="Gill Sans Light"/>
                <a:cs typeface="Gill Sans Light"/>
              </a:rPr>
              <a:t>batch_size</a:t>
            </a:r>
            <a:r>
              <a:rPr lang="en-US" sz="2300" b="1" dirty="0" smtClean="0">
                <a:solidFill>
                  <a:schemeClr val="bg1"/>
                </a:solidFill>
                <a:latin typeface="Gill Sans Light"/>
                <a:cs typeface="Gill Sans Light"/>
              </a:rPr>
              <a:t> distributed iterations</a:t>
            </a:r>
            <a:endParaRPr lang="el-GR" sz="2300" b="1" dirty="0" smtClean="0">
              <a:solidFill>
                <a:schemeClr val="bg1"/>
              </a:solidFill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7654593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  <p:bldP spid="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8"/>
            <a:ext cx="9144000" cy="1470025"/>
          </a:xfrm>
        </p:spPr>
        <p:txBody>
          <a:bodyPr>
            <a:noAutofit/>
          </a:bodyPr>
          <a:lstStyle/>
          <a:p>
            <a:r>
              <a:rPr lang="en-US" sz="48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Large Batches?</a:t>
            </a:r>
            <a:endParaRPr lang="en-US" sz="48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-14598" y="1179593"/>
            <a:ext cx="9144000" cy="3108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8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r>
              <a:rPr lang="en-US" sz="28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- If small batch is bad, then maximize it</a:t>
            </a:r>
            <a:endParaRPr lang="en-US" sz="2800" b="1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Tx/>
              <a:buChar char="-"/>
            </a:pPr>
            <a:endParaRPr lang="en-US" sz="2800" b="1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Tx/>
              <a:buChar char="-"/>
            </a:pPr>
            <a:endParaRPr lang="en-US" sz="2800" b="1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Tx/>
              <a:buChar char="-"/>
            </a:pPr>
            <a:endParaRPr lang="en-US" sz="2800" b="1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Tx/>
              <a:buChar char="-"/>
            </a:pPr>
            <a:endParaRPr lang="en-US" sz="2800" b="1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Tx/>
              <a:buChar char="-"/>
            </a:pPr>
            <a:endParaRPr lang="en-US" sz="2800" b="1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pic>
        <p:nvPicPr>
          <p:cNvPr id="2" name="Picture 1" descr="Cifar10Accuracy_BatchsizeVsStep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0982" y="2259736"/>
            <a:ext cx="6191927" cy="464394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500007" y="2649342"/>
            <a:ext cx="3643993" cy="1461939"/>
          </a:xfrm>
          <a:prstGeom prst="rect">
            <a:avLst/>
          </a:prstGeom>
          <a:solidFill>
            <a:srgbClr val="0000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sz="2300" dirty="0" smtClean="0">
                <a:solidFill>
                  <a:srgbClr val="FFFFFF"/>
                </a:solidFill>
                <a:latin typeface="Gill Sans Light"/>
                <a:cs typeface="Gill Sans Light"/>
              </a:rPr>
              <a:t>Large Batch </a:t>
            </a:r>
          </a:p>
          <a:p>
            <a:pPr marL="342900" indent="-342900" algn="ctr">
              <a:buFont typeface="Symbol" charset="0"/>
              <a:buChar char=""/>
            </a:pPr>
            <a:r>
              <a:rPr lang="en-US" sz="2300" dirty="0" smtClean="0">
                <a:solidFill>
                  <a:srgbClr val="FFFFFF"/>
                </a:solidFill>
                <a:latin typeface="Gill Sans Light"/>
                <a:cs typeface="Gill Sans Light"/>
              </a:rPr>
              <a:t>worse train error</a:t>
            </a:r>
          </a:p>
          <a:p>
            <a:pPr algn="ctr"/>
            <a:r>
              <a:rPr lang="en-US" sz="2000" b="1" dirty="0" smtClean="0">
                <a:solidFill>
                  <a:srgbClr val="FFFFFF"/>
                </a:solidFill>
                <a:latin typeface="Gill Sans Light"/>
                <a:cs typeface="Gill Sans Light"/>
              </a:rPr>
              <a:t>(more </a:t>
            </a:r>
            <a:r>
              <a:rPr lang="en-US" sz="2000" b="1" dirty="0" smtClean="0">
                <a:solidFill>
                  <a:schemeClr val="bg1"/>
                </a:solidFill>
                <a:latin typeface="Gill Sans Light"/>
                <a:cs typeface="Gill Sans Light"/>
              </a:rPr>
              <a:t>#passes to </a:t>
            </a:r>
            <a:r>
              <a:rPr lang="en-US" sz="2000" b="1" dirty="0">
                <a:solidFill>
                  <a:schemeClr val="bg1"/>
                </a:solidFill>
                <a:latin typeface="Gill Sans Light"/>
                <a:cs typeface="Gill Sans Light"/>
              </a:rPr>
              <a:t>accuracy </a:t>
            </a:r>
            <a:r>
              <a:rPr lang="el-GR" sz="2000" b="1" dirty="0" smtClean="0">
                <a:solidFill>
                  <a:schemeClr val="bg1"/>
                </a:solidFill>
                <a:latin typeface="Gill Sans Light"/>
                <a:cs typeface="Gill Sans Light"/>
              </a:rPr>
              <a:t>ε</a:t>
            </a:r>
            <a:r>
              <a:rPr lang="en-US" sz="2000" b="1" dirty="0" smtClean="0">
                <a:solidFill>
                  <a:schemeClr val="bg1"/>
                </a:solidFill>
                <a:latin typeface="Gill Sans Light"/>
                <a:cs typeface="Gill Sans Light"/>
              </a:rPr>
              <a:t>)</a:t>
            </a:r>
            <a:endParaRPr lang="el-GR" sz="2000" b="1" dirty="0">
              <a:solidFill>
                <a:schemeClr val="bg1"/>
              </a:solidFill>
              <a:latin typeface="Gill Sans Light"/>
              <a:cs typeface="Gill Sans Light"/>
            </a:endParaRPr>
          </a:p>
          <a:p>
            <a:pPr marL="342900" indent="-342900" algn="ctr">
              <a:buFont typeface="Symbol" charset="0"/>
              <a:buChar char=""/>
            </a:pPr>
            <a:endParaRPr lang="en-US" sz="2300" dirty="0">
              <a:solidFill>
                <a:srgbClr val="FFFFFF"/>
              </a:solidFill>
              <a:latin typeface="Gill Sans Light"/>
              <a:cs typeface="Gill Sans Light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5537487" y="4735510"/>
            <a:ext cx="3643993" cy="1520035"/>
            <a:chOff x="5443542" y="4428462"/>
            <a:chExt cx="3643993" cy="1520035"/>
          </a:xfrm>
        </p:grpSpPr>
        <p:sp>
          <p:nvSpPr>
            <p:cNvPr id="6" name="Rectangle 5"/>
            <p:cNvSpPr/>
            <p:nvPr/>
          </p:nvSpPr>
          <p:spPr>
            <a:xfrm>
              <a:off x="5443542" y="4428462"/>
              <a:ext cx="3643993" cy="800219"/>
            </a:xfrm>
            <a:prstGeom prst="rect">
              <a:avLst/>
            </a:prstGeom>
            <a:solidFill>
              <a:srgbClr val="000000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pPr algn="ctr"/>
              <a:r>
                <a:rPr lang="en-US" sz="2300" dirty="0" smtClean="0">
                  <a:solidFill>
                    <a:srgbClr val="FFFFFF"/>
                  </a:solidFill>
                  <a:latin typeface="Gill Sans Light"/>
                  <a:cs typeface="Gill Sans Light"/>
                </a:rPr>
                <a:t>Large Batch </a:t>
              </a:r>
            </a:p>
            <a:p>
              <a:pPr algn="ctr"/>
              <a:r>
                <a:rPr lang="en-US" sz="2300" dirty="0" smtClean="0">
                  <a:solidFill>
                    <a:srgbClr val="FFFFFF"/>
                  </a:solidFill>
                  <a:latin typeface="Gill Sans Light"/>
                  <a:cs typeface="Gill Sans Light"/>
                </a:rPr>
                <a:t>=&gt; worse generalization</a:t>
              </a:r>
              <a:endParaRPr lang="en-US" sz="2300" dirty="0">
                <a:solidFill>
                  <a:srgbClr val="FFFFFF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3" name="Rectangle 2"/>
            <p:cNvSpPr/>
            <p:nvPr/>
          </p:nvSpPr>
          <p:spPr>
            <a:xfrm>
              <a:off x="5890945" y="5302166"/>
              <a:ext cx="2820867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latin typeface="Gill Sans Light"/>
                  <a:cs typeface="Gill Sans Light"/>
                </a:rPr>
                <a:t>[</a:t>
              </a:r>
              <a:r>
                <a:rPr lang="en-US" dirty="0" err="1" smtClean="0">
                  <a:latin typeface="Gill Sans Light"/>
                  <a:cs typeface="Gill Sans Light"/>
                </a:rPr>
                <a:t>Keskar</a:t>
              </a:r>
              <a:r>
                <a:rPr lang="en-US" dirty="0">
                  <a:latin typeface="Gill Sans Light"/>
                  <a:cs typeface="Gill Sans Light"/>
                </a:rPr>
                <a:t>, </a:t>
              </a:r>
              <a:r>
                <a:rPr lang="en-US" dirty="0" err="1">
                  <a:latin typeface="Gill Sans Light"/>
                  <a:cs typeface="Gill Sans Light"/>
                </a:rPr>
                <a:t>Mudigere</a:t>
              </a:r>
              <a:r>
                <a:rPr lang="en-US" dirty="0">
                  <a:latin typeface="Gill Sans Light"/>
                  <a:cs typeface="Gill Sans Light"/>
                </a:rPr>
                <a:t>, </a:t>
              </a:r>
              <a:r>
                <a:rPr lang="en-US" dirty="0" err="1">
                  <a:latin typeface="Gill Sans Light"/>
                  <a:cs typeface="Gill Sans Light"/>
                </a:rPr>
                <a:t>Nocedal</a:t>
              </a:r>
              <a:r>
                <a:rPr lang="en-US" dirty="0">
                  <a:latin typeface="Gill Sans Light"/>
                  <a:cs typeface="Gill Sans Light"/>
                </a:rPr>
                <a:t>, </a:t>
              </a:r>
              <a:endParaRPr lang="en-US" dirty="0" smtClean="0">
                <a:latin typeface="Gill Sans Light"/>
                <a:cs typeface="Gill Sans Light"/>
              </a:endParaRPr>
            </a:p>
            <a:p>
              <a:r>
                <a:rPr lang="en-US" dirty="0" err="1" smtClean="0">
                  <a:latin typeface="Gill Sans Light"/>
                  <a:cs typeface="Gill Sans Light"/>
                </a:rPr>
                <a:t>Smelyanskiy</a:t>
              </a:r>
              <a:r>
                <a:rPr lang="en-US" dirty="0">
                  <a:latin typeface="Gill Sans Light"/>
                  <a:cs typeface="Gill Sans Light"/>
                </a:rPr>
                <a:t>, Tang, ICLR 2017]</a:t>
              </a:r>
            </a:p>
          </p:txBody>
        </p:sp>
      </p:grpSp>
      <p:pic>
        <p:nvPicPr>
          <p:cNvPr id="10" name="Picture 9" descr="15658638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927" y="4419057"/>
            <a:ext cx="856596" cy="856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400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-29848" y="424917"/>
            <a:ext cx="9144000" cy="3108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en-US" sz="2800" b="1" u="sng" dirty="0" smtClean="0">
                <a:solidFill>
                  <a:srgbClr val="C62E51"/>
                </a:solidFill>
                <a:latin typeface="Gill Sans Light"/>
                <a:cs typeface="Gill Sans Light"/>
              </a:rPr>
              <a:t>systems perspective:</a:t>
            </a:r>
            <a:r>
              <a:rPr lang="en-US" sz="28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    </a:t>
            </a:r>
            <a:r>
              <a:rPr lang="en-US" sz="2800" b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large </a:t>
            </a:r>
            <a:r>
              <a:rPr lang="en-US" sz="28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batch </a:t>
            </a:r>
            <a:r>
              <a:rPr lang="en-US" sz="2800" b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is better</a:t>
            </a:r>
          </a:p>
          <a:p>
            <a:pPr marL="457200" indent="-457200">
              <a:buFontTx/>
              <a:buChar char="-"/>
            </a:pPr>
            <a:r>
              <a:rPr lang="en-US" sz="2800" u="sng" dirty="0" smtClean="0">
                <a:solidFill>
                  <a:srgbClr val="202680"/>
                </a:solidFill>
                <a:latin typeface="Gill Sans Light"/>
                <a:cs typeface="Gill Sans Light"/>
              </a:rPr>
              <a:t>Statistical perspective:</a:t>
            </a:r>
            <a:r>
              <a:rPr lang="en-US" sz="2800" b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  small </a:t>
            </a:r>
            <a:r>
              <a:rPr lang="en-US" sz="2800" dirty="0">
                <a:solidFill>
                  <a:srgbClr val="000000"/>
                </a:solidFill>
                <a:latin typeface="Gill Sans Light"/>
                <a:cs typeface="Gill Sans Light"/>
              </a:rPr>
              <a:t>batch </a:t>
            </a:r>
            <a:r>
              <a:rPr lang="en-US" sz="2800" b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is</a:t>
            </a:r>
            <a:r>
              <a:rPr lang="en-US" sz="28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 </a:t>
            </a:r>
            <a:r>
              <a:rPr lang="en-US" sz="2800" b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better.</a:t>
            </a:r>
          </a:p>
          <a:p>
            <a:pPr marL="457200" indent="-457200">
              <a:buFontTx/>
              <a:buChar char="-"/>
            </a:pPr>
            <a:endParaRPr lang="en-US" sz="2800" b="1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Tx/>
              <a:buChar char="-"/>
            </a:pPr>
            <a:endParaRPr lang="en-US" sz="2800" b="1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Tx/>
              <a:buChar char="-"/>
            </a:pPr>
            <a:endParaRPr lang="en-US" sz="2800" b="1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Tx/>
              <a:buChar char="-"/>
            </a:pPr>
            <a:endParaRPr lang="en-US" sz="2800" b="1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Tx/>
              <a:buChar char="-"/>
            </a:pPr>
            <a:endParaRPr lang="en-US" sz="2800" b="1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02787" y="1579659"/>
            <a:ext cx="8317167" cy="1365817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u="sng" dirty="0" smtClean="0">
                <a:latin typeface="Gill Sans Light"/>
                <a:cs typeface="Gill Sans Light"/>
              </a:rPr>
              <a:t>Main Question:</a:t>
            </a:r>
          </a:p>
          <a:p>
            <a:pPr algn="ctr"/>
            <a:r>
              <a:rPr lang="en-US" sz="3200" dirty="0" smtClean="0">
                <a:latin typeface="Gill Sans Light"/>
                <a:cs typeface="Gill Sans Light"/>
              </a:rPr>
              <a:t>Are big batches fundamentally bad?</a:t>
            </a:r>
          </a:p>
        </p:txBody>
      </p:sp>
      <p:sp>
        <p:nvSpPr>
          <p:cNvPr id="8" name="Rectangle 7"/>
          <p:cNvSpPr/>
          <p:nvPr/>
        </p:nvSpPr>
        <p:spPr>
          <a:xfrm>
            <a:off x="12661" y="3614473"/>
            <a:ext cx="9148885" cy="1503041"/>
          </a:xfrm>
          <a:prstGeom prst="rect">
            <a:avLst/>
          </a:prstGeom>
          <a:solidFill>
            <a:schemeClr val="tx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sz="3200" b="1" u="sng" dirty="0" smtClean="0">
                <a:solidFill>
                  <a:schemeClr val="bg1"/>
                </a:solidFill>
                <a:latin typeface="Gill Sans Light"/>
                <a:cs typeface="Gill Sans Light"/>
              </a:rPr>
              <a:t>Main Contribution:</a:t>
            </a:r>
            <a:endParaRPr lang="en-US" sz="3200" b="1" dirty="0" smtClean="0">
              <a:solidFill>
                <a:schemeClr val="bg1"/>
              </a:solidFill>
              <a:latin typeface="Gill Sans Light"/>
              <a:cs typeface="Gill Sans Light"/>
            </a:endParaRPr>
          </a:p>
          <a:p>
            <a:pPr algn="ctr"/>
            <a:r>
              <a:rPr lang="en-US" sz="3200" dirty="0" smtClean="0">
                <a:solidFill>
                  <a:schemeClr val="bg1"/>
                </a:solidFill>
                <a:latin typeface="Gill Sans Light"/>
                <a:cs typeface="Gill Sans Light"/>
              </a:rPr>
              <a:t>If batch size is beyond a threshold =&gt; worse accuracy</a:t>
            </a:r>
          </a:p>
          <a:p>
            <a:pPr algn="ctr"/>
            <a:r>
              <a:rPr lang="en-US" sz="2800" i="1" dirty="0" smtClean="0">
                <a:solidFill>
                  <a:schemeClr val="bg1"/>
                </a:solidFill>
                <a:latin typeface="Gill Sans Light"/>
                <a:cs typeface="Gill Sans Light"/>
              </a:rPr>
              <a:t>[</a:t>
            </a:r>
            <a:r>
              <a:rPr lang="is-IS" sz="2800" i="1" dirty="0">
                <a:solidFill>
                  <a:schemeClr val="bg1"/>
                </a:solidFill>
                <a:latin typeface="Gill Sans Light"/>
                <a:cs typeface="Gill Sans Light"/>
              </a:rPr>
              <a:t>arXiv:1706.05699</a:t>
            </a:r>
            <a:r>
              <a:rPr lang="en-US" sz="2800" i="1" dirty="0" smtClean="0">
                <a:solidFill>
                  <a:schemeClr val="bg1"/>
                </a:solidFill>
                <a:latin typeface="Gill Sans Light"/>
                <a:cs typeface="Gill Sans Light"/>
              </a:rPr>
              <a:t>]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4332911" y="5246487"/>
            <a:ext cx="1586116" cy="1628136"/>
            <a:chOff x="1356664" y="1843557"/>
            <a:chExt cx="2554454" cy="2622126"/>
          </a:xfrm>
        </p:grpSpPr>
        <p:pic>
          <p:nvPicPr>
            <p:cNvPr id="9" name="Picture 8" descr="photo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98892" y="1843557"/>
              <a:ext cx="1270001" cy="1568449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1356664" y="3424762"/>
              <a:ext cx="2554454" cy="10409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latin typeface="Gill Sans Light"/>
                  <a:cs typeface="Gill Sans Light"/>
                </a:rPr>
                <a:t>Maximilian Lam</a:t>
              </a:r>
            </a:p>
            <a:p>
              <a:pPr algn="ctr"/>
              <a:r>
                <a:rPr lang="en-US" dirty="0" smtClean="0">
                  <a:latin typeface="Gill Sans Light"/>
                  <a:cs typeface="Gill Sans Light"/>
                </a:rPr>
                <a:t>Stanford</a:t>
              </a:r>
              <a:endParaRPr lang="en-US" dirty="0">
                <a:latin typeface="Gill Sans Light"/>
                <a:cs typeface="Gill Sans Light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666457" y="5177082"/>
            <a:ext cx="916901" cy="1516515"/>
            <a:chOff x="176513" y="4504696"/>
            <a:chExt cx="1342435" cy="2220326"/>
          </a:xfrm>
        </p:grpSpPr>
        <p:pic>
          <p:nvPicPr>
            <p:cNvPr id="13" name="Picture 12" descr="dong_resized.png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099" r="4251"/>
            <a:stretch/>
          </p:blipFill>
          <p:spPr>
            <a:xfrm>
              <a:off x="176513" y="4504696"/>
              <a:ext cx="1334906" cy="1558563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176513" y="6078692"/>
              <a:ext cx="1342435" cy="646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latin typeface="Gill Sans Light"/>
                  <a:cs typeface="Gill Sans Light"/>
                </a:rPr>
                <a:t>Dong Yin</a:t>
              </a:r>
            </a:p>
            <a:p>
              <a:pPr algn="ctr"/>
              <a:r>
                <a:rPr lang="en-US" dirty="0" smtClean="0">
                  <a:latin typeface="Gill Sans Light"/>
                  <a:cs typeface="Gill Sans Light"/>
                </a:rPr>
                <a:t>UC Berkeley</a:t>
              </a:r>
              <a:endParaRPr lang="en-US" dirty="0">
                <a:latin typeface="Gill Sans Light"/>
                <a:cs typeface="Gill Sans Light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2882392" y="5143220"/>
            <a:ext cx="1236150" cy="1542801"/>
            <a:chOff x="3569523" y="4417511"/>
            <a:chExt cx="1809848" cy="2258812"/>
          </a:xfrm>
        </p:grpSpPr>
        <p:pic>
          <p:nvPicPr>
            <p:cNvPr id="16" name="Picture 15" descr="picture.jp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59976" y="4417511"/>
              <a:ext cx="1228943" cy="1629477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3569523" y="6029992"/>
              <a:ext cx="180984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err="1">
                  <a:latin typeface="Gill Sans Light"/>
                  <a:cs typeface="Gill Sans Light"/>
                </a:rPr>
                <a:t>Ashwin</a:t>
              </a:r>
              <a:r>
                <a:rPr lang="en-US" dirty="0">
                  <a:latin typeface="Gill Sans Light"/>
                  <a:cs typeface="Gill Sans Light"/>
                </a:rPr>
                <a:t> </a:t>
              </a:r>
              <a:r>
                <a:rPr lang="en-US" dirty="0" err="1" smtClean="0">
                  <a:latin typeface="Gill Sans Light"/>
                  <a:cs typeface="Gill Sans Light"/>
                </a:rPr>
                <a:t>Pananjady</a:t>
              </a:r>
              <a:endParaRPr lang="en-US" dirty="0" smtClean="0">
                <a:latin typeface="Gill Sans Light"/>
                <a:cs typeface="Gill Sans Light"/>
              </a:endParaRPr>
            </a:p>
            <a:p>
              <a:pPr algn="ctr"/>
              <a:r>
                <a:rPr lang="en-US" dirty="0" smtClean="0">
                  <a:latin typeface="Gill Sans Light"/>
                  <a:cs typeface="Gill Sans Light"/>
                </a:rPr>
                <a:t>UC Berkeley</a:t>
              </a:r>
              <a:endParaRPr lang="en-US" dirty="0">
                <a:latin typeface="Gill Sans Light"/>
                <a:cs typeface="Gill Sans Light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7506745" y="5232854"/>
            <a:ext cx="1334777" cy="1411905"/>
            <a:chOff x="3558149" y="4504215"/>
            <a:chExt cx="2149672" cy="2273885"/>
          </a:xfrm>
        </p:grpSpPr>
        <p:pic>
          <p:nvPicPr>
            <p:cNvPr id="19" name="Picture 18" descr="ramchandran_sm.jpg"/>
            <p:cNvPicPr>
              <a:picLocks noChangeAspect="1"/>
            </p:cNvPicPr>
            <p:nvPr/>
          </p:nvPicPr>
          <p:blipFill rotWithShape="1"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3883" b="5708"/>
            <a:stretch/>
          </p:blipFill>
          <p:spPr>
            <a:xfrm>
              <a:off x="3889075" y="4504215"/>
              <a:ext cx="1357572" cy="1679321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3558149" y="6131769"/>
              <a:ext cx="214967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err="1" smtClean="0">
                  <a:latin typeface="Gill Sans Light"/>
                  <a:cs typeface="Gill Sans Light"/>
                </a:rPr>
                <a:t>Kannan</a:t>
              </a:r>
              <a:r>
                <a:rPr lang="en-US" dirty="0" smtClean="0">
                  <a:latin typeface="Gill Sans Light"/>
                  <a:cs typeface="Gill Sans Light"/>
                </a:rPr>
                <a:t> </a:t>
              </a:r>
              <a:r>
                <a:rPr lang="en-US" dirty="0" err="1" smtClean="0">
                  <a:latin typeface="Gill Sans Light"/>
                  <a:cs typeface="Gill Sans Light"/>
                </a:rPr>
                <a:t>Ramchandran</a:t>
              </a:r>
              <a:endParaRPr lang="en-US" dirty="0" smtClean="0">
                <a:latin typeface="Gill Sans Light"/>
                <a:cs typeface="Gill Sans Light"/>
              </a:endParaRPr>
            </a:p>
            <a:p>
              <a:r>
                <a:rPr lang="en-US" dirty="0" smtClean="0">
                  <a:latin typeface="Gill Sans Light"/>
                  <a:cs typeface="Gill Sans Light"/>
                </a:rPr>
                <a:t>UC Berkeley</a:t>
              </a:r>
              <a:endParaRPr lang="en-US" dirty="0">
                <a:latin typeface="Gill Sans Light"/>
                <a:cs typeface="Gill Sans Light"/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6082597" y="5203481"/>
            <a:ext cx="871120" cy="1451323"/>
            <a:chOff x="1646705" y="4402590"/>
            <a:chExt cx="1402948" cy="2337370"/>
          </a:xfrm>
        </p:grpSpPr>
        <p:sp>
          <p:nvSpPr>
            <p:cNvPr id="22" name="TextBox 21"/>
            <p:cNvSpPr txBox="1"/>
            <p:nvPr/>
          </p:nvSpPr>
          <p:spPr>
            <a:xfrm>
              <a:off x="1646705" y="6093629"/>
              <a:ext cx="140294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latin typeface="Gill Sans Light"/>
                  <a:cs typeface="Gill Sans Light"/>
                </a:rPr>
                <a:t>Peter Bartlett</a:t>
              </a:r>
            </a:p>
            <a:p>
              <a:r>
                <a:rPr lang="en-US" dirty="0" smtClean="0">
                  <a:latin typeface="Gill Sans Light"/>
                  <a:cs typeface="Gill Sans Light"/>
                </a:rPr>
                <a:t>UC Berkeley</a:t>
              </a:r>
              <a:endParaRPr lang="en-US" dirty="0">
                <a:latin typeface="Gill Sans Light"/>
                <a:cs typeface="Gill Sans Light"/>
              </a:endParaRPr>
            </a:p>
          </p:txBody>
        </p:sp>
        <p:pic>
          <p:nvPicPr>
            <p:cNvPr id="23" name="Picture 22" descr="bartlett.jp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02147" y="4402590"/>
              <a:ext cx="1247506" cy="1746510"/>
            </a:xfrm>
            <a:prstGeom prst="rect">
              <a:avLst/>
            </a:prstGeom>
          </p:spPr>
        </p:pic>
      </p:grpSp>
      <p:sp>
        <p:nvSpPr>
          <p:cNvPr id="2" name="Rectangle 1"/>
          <p:cNvSpPr/>
          <p:nvPr/>
        </p:nvSpPr>
        <p:spPr>
          <a:xfrm>
            <a:off x="31068" y="5699665"/>
            <a:ext cx="126188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202680"/>
                </a:solidFill>
                <a:latin typeface="Gill Sans Light"/>
                <a:cs typeface="Gill Sans Light"/>
              </a:rPr>
              <a:t>Joint work </a:t>
            </a:r>
          </a:p>
          <a:p>
            <a:pPr algn="ctr"/>
            <a:r>
              <a:rPr lang="en-US" sz="2000" b="1" dirty="0" smtClean="0">
                <a:solidFill>
                  <a:srgbClr val="202680"/>
                </a:solidFill>
                <a:latin typeface="Gill Sans Light"/>
                <a:cs typeface="Gill Sans Light"/>
              </a:rPr>
              <a:t>with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9124034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436536" y="409345"/>
            <a:ext cx="9720088" cy="2385268"/>
          </a:xfrm>
          <a:prstGeom prst="rect">
            <a:avLst/>
          </a:prstGeom>
          <a:solidFill>
            <a:srgbClr val="CECCFD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sz="3200" b="1" u="sng" dirty="0" smtClean="0">
                <a:latin typeface="Gill Sans Light"/>
                <a:cs typeface="Gill Sans Light"/>
              </a:rPr>
              <a:t>Theorem</a:t>
            </a:r>
            <a:r>
              <a:rPr lang="en-US" sz="3200" dirty="0" smtClean="0">
                <a:latin typeface="Gill Sans Light"/>
                <a:cs typeface="Gill Sans Light"/>
              </a:rPr>
              <a:t>:</a:t>
            </a:r>
          </a:p>
          <a:p>
            <a:pPr algn="ctr"/>
            <a:r>
              <a:rPr lang="en-US" sz="2500" b="1" dirty="0" smtClean="0">
                <a:latin typeface="Gill Sans Light"/>
                <a:cs typeface="Gill Sans Light"/>
              </a:rPr>
              <a:t>After T/B iterations mini-batch SGD</a:t>
            </a:r>
            <a:r>
              <a:rPr lang="en-US" sz="2500" dirty="0" smtClean="0">
                <a:latin typeface="Gill Sans Light"/>
                <a:cs typeface="Gill Sans Light"/>
              </a:rPr>
              <a:t> </a:t>
            </a:r>
          </a:p>
          <a:p>
            <a:pPr algn="ctr"/>
            <a:r>
              <a:rPr lang="en-US" sz="2500" dirty="0" smtClean="0">
                <a:latin typeface="Gill Sans Light"/>
                <a:cs typeface="Gill Sans Light"/>
              </a:rPr>
              <a:t>achieves </a:t>
            </a:r>
            <a:r>
              <a:rPr lang="en-US" sz="2500" b="1" dirty="0" smtClean="0">
                <a:latin typeface="Gill Sans Light"/>
                <a:cs typeface="Gill Sans Light"/>
              </a:rPr>
              <a:t>the same accuracy*</a:t>
            </a:r>
            <a:r>
              <a:rPr lang="en-US" sz="2500" dirty="0" smtClean="0">
                <a:latin typeface="Gill Sans Light"/>
                <a:cs typeface="Gill Sans Light"/>
              </a:rPr>
              <a:t> as </a:t>
            </a:r>
            <a:r>
              <a:rPr lang="en-US" sz="2500" b="1" dirty="0" smtClean="0">
                <a:latin typeface="Gill Sans Light"/>
                <a:cs typeface="Gill Sans Light"/>
              </a:rPr>
              <a:t>serial SGD </a:t>
            </a:r>
            <a:r>
              <a:rPr lang="en-US" sz="2500" dirty="0" smtClean="0">
                <a:latin typeface="Gill Sans Light"/>
                <a:cs typeface="Gill Sans Light"/>
              </a:rPr>
              <a:t>after</a:t>
            </a:r>
            <a:r>
              <a:rPr lang="en-US" sz="2500" b="1" dirty="0" smtClean="0">
                <a:latin typeface="Gill Sans Light"/>
                <a:cs typeface="Gill Sans Light"/>
              </a:rPr>
              <a:t> T samples, if</a:t>
            </a:r>
          </a:p>
          <a:p>
            <a:pPr algn="ctr"/>
            <a:endParaRPr lang="en-US" sz="2500" i="1" dirty="0">
              <a:latin typeface="Gill Sans Light"/>
              <a:cs typeface="Gill Sans Light"/>
            </a:endParaRPr>
          </a:p>
          <a:p>
            <a:pPr algn="ctr"/>
            <a:endParaRPr lang="en-US" sz="2100" i="1" dirty="0" smtClean="0">
              <a:latin typeface="Gill Sans Light"/>
              <a:cs typeface="Gill Sans Light"/>
            </a:endParaRPr>
          </a:p>
          <a:p>
            <a:pPr algn="ctr"/>
            <a:endParaRPr lang="en-US" sz="2100" i="1" dirty="0" smtClean="0">
              <a:latin typeface="Gill Sans Light"/>
              <a:cs typeface="Gill Sans Light"/>
            </a:endParaRPr>
          </a:p>
        </p:txBody>
      </p:sp>
      <p:pic>
        <p:nvPicPr>
          <p:cNvPr id="3" name="Picture 2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908" y="1846342"/>
            <a:ext cx="7754471" cy="82898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24562" y="6183200"/>
            <a:ext cx="8317168" cy="633096"/>
          </a:xfrm>
          <a:prstGeom prst="rect">
            <a:avLst/>
          </a:prstGeom>
          <a:solidFill>
            <a:schemeClr val="tx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  <a:latin typeface="Gill Sans Light"/>
                <a:cs typeface="Gill Sans Light"/>
              </a:rPr>
              <a:t>High Diversity =&gt; Larger Batches =&gt; Better Speedup</a:t>
            </a:r>
            <a:endParaRPr lang="en-US" sz="2800" dirty="0">
              <a:solidFill>
                <a:schemeClr val="bg1"/>
              </a:solidFill>
              <a:latin typeface="Gill Sans Light"/>
              <a:cs typeface="Gill Sans Light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840385" y="2972693"/>
            <a:ext cx="4355869" cy="2861645"/>
            <a:chOff x="2168104" y="2852345"/>
            <a:chExt cx="3867510" cy="3560448"/>
          </a:xfrm>
        </p:grpSpPr>
        <p:cxnSp>
          <p:nvCxnSpPr>
            <p:cNvPr id="13" name="Straight Arrow Connector 12"/>
            <p:cNvCxnSpPr/>
            <p:nvPr/>
          </p:nvCxnSpPr>
          <p:spPr>
            <a:xfrm flipV="1">
              <a:off x="3761116" y="3059379"/>
              <a:ext cx="681487" cy="84539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 flipV="1">
              <a:off x="3761116" y="3743502"/>
              <a:ext cx="1500996" cy="16126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>
              <a:off x="3761116" y="3904768"/>
              <a:ext cx="1017917" cy="61511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 flipH="1">
              <a:off x="2398142" y="3904768"/>
              <a:ext cx="1362974" cy="76259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 flipH="1" flipV="1">
              <a:off x="3079629" y="2852345"/>
              <a:ext cx="681488" cy="105242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 flipH="1" flipV="1">
              <a:off x="2941607" y="3717624"/>
              <a:ext cx="819508" cy="18714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>
              <a:off x="3761115" y="3930645"/>
              <a:ext cx="0" cy="157863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2168104" y="5723511"/>
              <a:ext cx="3867510" cy="6892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dirty="0" smtClean="0">
                  <a:latin typeface="Gill Sans Light"/>
                  <a:cs typeface="Gill Sans Light"/>
                </a:rPr>
                <a:t>Large gradient diversity</a:t>
              </a:r>
              <a:endParaRPr lang="en-US" sz="3000" dirty="0">
                <a:latin typeface="Gill Sans Light"/>
                <a:cs typeface="Gill Sans Light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4690941" y="3296603"/>
            <a:ext cx="3836265" cy="2512661"/>
            <a:chOff x="6676845" y="2980907"/>
            <a:chExt cx="3867510" cy="3518336"/>
          </a:xfrm>
        </p:grpSpPr>
        <p:cxnSp>
          <p:nvCxnSpPr>
            <p:cNvPr id="24" name="Straight Arrow Connector 23"/>
            <p:cNvCxnSpPr/>
            <p:nvPr/>
          </p:nvCxnSpPr>
          <p:spPr>
            <a:xfrm flipV="1">
              <a:off x="7381336" y="3222925"/>
              <a:ext cx="1641894" cy="50332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 flipV="1">
              <a:off x="7381336" y="3564987"/>
              <a:ext cx="1500996" cy="16126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>
              <a:off x="7381336" y="3726253"/>
              <a:ext cx="2193985" cy="862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/>
            <p:nvPr/>
          </p:nvCxnSpPr>
          <p:spPr>
            <a:xfrm flipV="1">
              <a:off x="7381337" y="2980907"/>
              <a:ext cx="1132935" cy="74534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/>
            <p:nvPr/>
          </p:nvCxnSpPr>
          <p:spPr>
            <a:xfrm>
              <a:off x="7381335" y="3726253"/>
              <a:ext cx="723184" cy="57713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/>
            <p:nvPr/>
          </p:nvCxnSpPr>
          <p:spPr>
            <a:xfrm>
              <a:off x="7381335" y="3717624"/>
              <a:ext cx="1762665" cy="55125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/>
            <p:cNvSpPr txBox="1"/>
            <p:nvPr/>
          </p:nvSpPr>
          <p:spPr>
            <a:xfrm>
              <a:off x="6676845" y="5723511"/>
              <a:ext cx="3867510" cy="7757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dirty="0" smtClean="0">
                  <a:latin typeface="Gill Sans Light"/>
                  <a:cs typeface="Gill Sans Light"/>
                </a:rPr>
                <a:t>Small gradient diversity</a:t>
              </a:r>
              <a:endParaRPr lang="en-US" sz="3000" dirty="0">
                <a:latin typeface="Gill Sans Light"/>
                <a:cs typeface="Gill Sans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903628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27941" t="20809" r="28268" b="22002"/>
          <a:stretch/>
        </p:blipFill>
        <p:spPr>
          <a:xfrm>
            <a:off x="2318869" y="1380159"/>
            <a:ext cx="4362822" cy="42731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Picture 2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4393" y="2496997"/>
            <a:ext cx="368300" cy="2159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4995"/>
            <a:ext cx="9144000" cy="121629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chemeClr val="tx1"/>
                </a:solidFill>
                <a:latin typeface="Gill Sans Light"/>
                <a:cs typeface="Gill Sans Light"/>
              </a:rPr>
              <a:t>Big batches beget redundancy</a:t>
            </a:r>
            <a:endParaRPr lang="en-US" sz="4400" dirty="0">
              <a:solidFill>
                <a:schemeClr val="tx1"/>
              </a:solidFill>
              <a:latin typeface="Gill Sans Light"/>
              <a:cs typeface="Gill Sans Light"/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1467616" y="1494119"/>
            <a:ext cx="6640227" cy="2400562"/>
          </a:xfrm>
          <a:prstGeom prst="roundRect">
            <a:avLst>
              <a:gd name="adj" fmla="val 2973"/>
            </a:avLst>
          </a:prstGeom>
          <a:solidFill>
            <a:srgbClr val="16192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bg1"/>
                </a:solidFill>
                <a:latin typeface="Gill Sans Light"/>
                <a:cs typeface="Gill Sans Light"/>
              </a:rPr>
              <a:t>“similar” workload</a:t>
            </a:r>
            <a:endParaRPr lang="en-US" sz="3200" dirty="0">
              <a:solidFill>
                <a:schemeClr val="bg1"/>
              </a:solidFill>
              <a:latin typeface="Gill Sans Light"/>
              <a:cs typeface="Gill Sans Light"/>
            </a:endParaRPr>
          </a:p>
          <a:p>
            <a:pPr algn="ctr"/>
            <a:endParaRPr lang="en-US" sz="3200" dirty="0" smtClean="0">
              <a:solidFill>
                <a:schemeClr val="bg1"/>
              </a:solidFill>
              <a:latin typeface="Gill Sans Light"/>
              <a:cs typeface="Gill Sans Light"/>
            </a:endParaRPr>
          </a:p>
          <a:p>
            <a:pPr algn="ctr"/>
            <a:r>
              <a:rPr lang="en-US" sz="3200" dirty="0" smtClean="0">
                <a:solidFill>
                  <a:schemeClr val="bg1"/>
                </a:solidFill>
                <a:latin typeface="Gill Sans Light"/>
                <a:cs typeface="Gill Sans Light"/>
              </a:rPr>
              <a:t>Workers compute identical gradients =&gt; useless! no speedup</a:t>
            </a:r>
          </a:p>
          <a:p>
            <a:pPr algn="ctr"/>
            <a:endParaRPr lang="en-US" sz="3200" dirty="0" smtClean="0">
              <a:solidFill>
                <a:schemeClr val="bg1"/>
              </a:solidFill>
              <a:latin typeface="Gill Sans Light"/>
              <a:cs typeface="Gill Sans Light"/>
            </a:endParaRPr>
          </a:p>
        </p:txBody>
      </p:sp>
      <p:pic>
        <p:nvPicPr>
          <p:cNvPr id="37" name="Picture 36" descr="02-11.jpg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95167" y="5547693"/>
            <a:ext cx="421351" cy="334367"/>
          </a:xfrm>
          <a:prstGeom prst="rect">
            <a:avLst/>
          </a:prstGeom>
        </p:spPr>
      </p:pic>
      <p:pic>
        <p:nvPicPr>
          <p:cNvPr id="38" name="Picture 37" descr="1412613364603_wps_17_SANTA_MONICA_CA_AUGUST_04.jpg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11534" y="5969895"/>
            <a:ext cx="404984" cy="342344"/>
          </a:xfrm>
          <a:prstGeom prst="rect">
            <a:avLst/>
          </a:prstGeom>
        </p:spPr>
      </p:pic>
      <p:pic>
        <p:nvPicPr>
          <p:cNvPr id="39" name="Picture 38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0410" y="5534901"/>
            <a:ext cx="1347080" cy="321561"/>
          </a:xfrm>
          <a:prstGeom prst="rect">
            <a:avLst/>
          </a:prstGeom>
        </p:spPr>
      </p:pic>
      <p:pic>
        <p:nvPicPr>
          <p:cNvPr id="40" name="Picture 39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0410" y="5965802"/>
            <a:ext cx="1347080" cy="321561"/>
          </a:xfrm>
          <a:prstGeom prst="rect">
            <a:avLst/>
          </a:prstGeom>
        </p:spPr>
      </p:pic>
      <p:pic>
        <p:nvPicPr>
          <p:cNvPr id="42" name="Picture 41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9950" y="5964675"/>
            <a:ext cx="1347080" cy="321561"/>
          </a:xfrm>
          <a:prstGeom prst="rect">
            <a:avLst/>
          </a:prstGeom>
        </p:spPr>
      </p:pic>
      <p:pic>
        <p:nvPicPr>
          <p:cNvPr id="44" name="Picture 43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7465" y="5963548"/>
            <a:ext cx="1347080" cy="321561"/>
          </a:xfrm>
          <a:prstGeom prst="rect">
            <a:avLst/>
          </a:prstGeom>
        </p:spPr>
      </p:pic>
      <p:pic>
        <p:nvPicPr>
          <p:cNvPr id="45" name="Picture 44" descr="716974.jpg"/>
          <p:cNvPicPr>
            <a:picLocks noChangeAspect="1"/>
          </p:cNvPicPr>
          <p:nvPr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83731" y="6007007"/>
            <a:ext cx="364607" cy="299169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125"/>
          <a:stretch/>
        </p:blipFill>
        <p:spPr>
          <a:xfrm>
            <a:off x="6777812" y="5950045"/>
            <a:ext cx="406987" cy="356131"/>
          </a:xfrm>
          <a:prstGeom prst="rect">
            <a:avLst/>
          </a:prstGeom>
        </p:spPr>
      </p:pic>
      <p:pic>
        <p:nvPicPr>
          <p:cNvPr id="55" name="Picture 54" descr="02-11.jpg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1271" y="6402711"/>
            <a:ext cx="421351" cy="334367"/>
          </a:xfrm>
          <a:prstGeom prst="rect">
            <a:avLst/>
          </a:prstGeom>
        </p:spPr>
      </p:pic>
      <p:pic>
        <p:nvPicPr>
          <p:cNvPr id="56" name="Picture 55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6514" y="6389919"/>
            <a:ext cx="1347080" cy="321561"/>
          </a:xfrm>
          <a:prstGeom prst="rect">
            <a:avLst/>
          </a:prstGeom>
        </p:spPr>
      </p:pic>
      <p:pic>
        <p:nvPicPr>
          <p:cNvPr id="57" name="Picture 56" descr="02-11.jpg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42222" y="6394046"/>
            <a:ext cx="421351" cy="334367"/>
          </a:xfrm>
          <a:prstGeom prst="rect">
            <a:avLst/>
          </a:prstGeom>
        </p:spPr>
      </p:pic>
      <p:pic>
        <p:nvPicPr>
          <p:cNvPr id="58" name="Picture 57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7465" y="6381254"/>
            <a:ext cx="1347080" cy="321561"/>
          </a:xfrm>
          <a:prstGeom prst="rect">
            <a:avLst/>
          </a:prstGeom>
        </p:spPr>
      </p:pic>
      <p:pic>
        <p:nvPicPr>
          <p:cNvPr id="59" name="Picture 58" descr="02-11.jpg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95167" y="6419644"/>
            <a:ext cx="421351" cy="334367"/>
          </a:xfrm>
          <a:prstGeom prst="rect">
            <a:avLst/>
          </a:prstGeom>
        </p:spPr>
      </p:pic>
      <p:pic>
        <p:nvPicPr>
          <p:cNvPr id="60" name="Picture 59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0410" y="6406852"/>
            <a:ext cx="1347080" cy="321561"/>
          </a:xfrm>
          <a:prstGeom prst="rect">
            <a:avLst/>
          </a:prstGeom>
        </p:spPr>
      </p:pic>
      <p:pic>
        <p:nvPicPr>
          <p:cNvPr id="61" name="Picture 60" descr="02-11.jpg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40208" y="5522095"/>
            <a:ext cx="421351" cy="334367"/>
          </a:xfrm>
          <a:prstGeom prst="rect">
            <a:avLst/>
          </a:prstGeom>
        </p:spPr>
      </p:pic>
      <p:pic>
        <p:nvPicPr>
          <p:cNvPr id="62" name="Picture 61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451" y="5509303"/>
            <a:ext cx="1347080" cy="321561"/>
          </a:xfrm>
          <a:prstGeom prst="rect">
            <a:avLst/>
          </a:prstGeom>
        </p:spPr>
      </p:pic>
      <p:pic>
        <p:nvPicPr>
          <p:cNvPr id="63" name="Picture 62" descr="02-11.jpg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54707" y="5573291"/>
            <a:ext cx="421351" cy="334367"/>
          </a:xfrm>
          <a:prstGeom prst="rect">
            <a:avLst/>
          </a:prstGeom>
        </p:spPr>
      </p:pic>
      <p:pic>
        <p:nvPicPr>
          <p:cNvPr id="64" name="Picture 63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9950" y="5560499"/>
            <a:ext cx="1347080" cy="321561"/>
          </a:xfrm>
          <a:prstGeom prst="rect">
            <a:avLst/>
          </a:prstGeom>
        </p:spPr>
      </p:pic>
      <p:sp>
        <p:nvSpPr>
          <p:cNvPr id="12" name="Rounded Rectangle 11"/>
          <p:cNvSpPr/>
          <p:nvPr/>
        </p:nvSpPr>
        <p:spPr>
          <a:xfrm>
            <a:off x="1528224" y="4321814"/>
            <a:ext cx="6640227" cy="2400562"/>
          </a:xfrm>
          <a:prstGeom prst="roundRect">
            <a:avLst>
              <a:gd name="adj" fmla="val 2973"/>
            </a:avLst>
          </a:prstGeom>
          <a:solidFill>
            <a:srgbClr val="16192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u="sng" dirty="0" err="1" smtClean="0">
                <a:solidFill>
                  <a:schemeClr val="bg1"/>
                </a:solidFill>
                <a:latin typeface="Gill Sans Light"/>
                <a:cs typeface="Gill Sans Light"/>
              </a:rPr>
              <a:t>Thm</a:t>
            </a:r>
            <a:r>
              <a:rPr lang="en-US" sz="3200" u="sng" dirty="0" smtClean="0">
                <a:solidFill>
                  <a:schemeClr val="bg1"/>
                </a:solidFill>
                <a:latin typeface="Gill Sans Light"/>
                <a:cs typeface="Gill Sans Light"/>
              </a:rPr>
              <a:t>:</a:t>
            </a:r>
            <a:endParaRPr lang="en-US" sz="3200" u="sng" dirty="0">
              <a:solidFill>
                <a:schemeClr val="bg1"/>
              </a:solidFill>
              <a:latin typeface="Gill Sans Light"/>
              <a:cs typeface="Gill Sans Light"/>
            </a:endParaRPr>
          </a:p>
          <a:p>
            <a:pPr algn="ctr"/>
            <a:endParaRPr lang="en-US" sz="3200" dirty="0" smtClean="0">
              <a:solidFill>
                <a:schemeClr val="bg1"/>
              </a:solidFill>
              <a:latin typeface="Gill Sans Light"/>
              <a:cs typeface="Gill Sans Light"/>
            </a:endParaRPr>
          </a:p>
          <a:p>
            <a:pPr algn="ctr"/>
            <a:r>
              <a:rPr lang="en-US" sz="3200" dirty="0" smtClean="0">
                <a:solidFill>
                  <a:schemeClr val="bg1"/>
                </a:solidFill>
                <a:latin typeface="Gill Sans Light"/>
                <a:cs typeface="Gill Sans Light"/>
              </a:rPr>
              <a:t>Problems with high “workload diversity”</a:t>
            </a:r>
          </a:p>
          <a:p>
            <a:pPr algn="ctr"/>
            <a:r>
              <a:rPr lang="en-US" sz="3200" dirty="0" smtClean="0">
                <a:solidFill>
                  <a:schemeClr val="bg1"/>
                </a:solidFill>
                <a:latin typeface="Gill Sans Light"/>
                <a:cs typeface="Gill Sans Light"/>
              </a:rPr>
              <a:t>More amenable to parallelization.</a:t>
            </a:r>
          </a:p>
          <a:p>
            <a:pPr algn="ctr"/>
            <a:endParaRPr lang="en-US" sz="3200" dirty="0" smtClean="0">
              <a:solidFill>
                <a:schemeClr val="bg1"/>
              </a:solidFill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2241036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1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0" y="0"/>
            <a:ext cx="9173882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 b="1" u="sng" dirty="0" smtClean="0">
              <a:latin typeface="Gill Sans Light"/>
              <a:cs typeface="Gill Sans Light"/>
            </a:endParaRPr>
          </a:p>
          <a:p>
            <a:pPr algn="ctr"/>
            <a:endParaRPr lang="en-US" sz="4800" b="1" u="sng" dirty="0" smtClean="0">
              <a:latin typeface="Gill Sans Light"/>
              <a:cs typeface="Gill Sans Light"/>
            </a:endParaRPr>
          </a:p>
          <a:p>
            <a:pPr algn="ctr"/>
            <a:r>
              <a:rPr lang="en-US" sz="6000" dirty="0" smtClean="0">
                <a:latin typeface="Gill Sans Light"/>
                <a:cs typeface="Gill Sans Light"/>
              </a:rPr>
              <a:t>Gradient Diversity Controls </a:t>
            </a:r>
          </a:p>
          <a:p>
            <a:pPr algn="ctr"/>
            <a:r>
              <a:rPr lang="en-US" sz="6000" dirty="0" smtClean="0">
                <a:latin typeface="Gill Sans Light"/>
                <a:cs typeface="Gill Sans Light"/>
              </a:rPr>
              <a:t>Distributed Performance</a:t>
            </a:r>
          </a:p>
          <a:p>
            <a:pPr algn="ctr"/>
            <a:endParaRPr lang="en-US" sz="6000" dirty="0" smtClean="0"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0932506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43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Conclusions</a:t>
            </a:r>
            <a:endParaRPr lang="en-US" sz="43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7480" y="1792121"/>
            <a:ext cx="8995839" cy="54014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2300" dirty="0" smtClean="0">
                <a:latin typeface="Gill Sans Light"/>
                <a:cs typeface="Gill Sans Light"/>
              </a:rPr>
              <a:t>Novel analysis of </a:t>
            </a:r>
            <a:r>
              <a:rPr lang="en-US" sz="2300" dirty="0" err="1" smtClean="0">
                <a:latin typeface="Gill Sans Light"/>
                <a:cs typeface="Gill Sans Light"/>
              </a:rPr>
              <a:t>minibatch</a:t>
            </a:r>
            <a:r>
              <a:rPr lang="en-US" sz="2300" dirty="0" smtClean="0">
                <a:latin typeface="Gill Sans Light"/>
                <a:cs typeface="Gill Sans Light"/>
              </a:rPr>
              <a:t> SGD based on gradient interference</a:t>
            </a:r>
          </a:p>
          <a:p>
            <a:pPr marL="342900" indent="-342900">
              <a:buFontTx/>
              <a:buChar char="-"/>
            </a:pPr>
            <a:endParaRPr lang="en-US" sz="2300" dirty="0">
              <a:latin typeface="Gill Sans Light"/>
              <a:cs typeface="Gill Sans Light"/>
            </a:endParaRPr>
          </a:p>
          <a:p>
            <a:pPr marL="342900" indent="-342900">
              <a:buFontTx/>
              <a:buChar char="-"/>
            </a:pPr>
            <a:r>
              <a:rPr lang="en-US" sz="2300" dirty="0" smtClean="0">
                <a:latin typeface="Gill Sans Light"/>
                <a:cs typeface="Gill Sans Light"/>
              </a:rPr>
              <a:t>Batch size cannot increase beyond a fundamental point</a:t>
            </a:r>
          </a:p>
          <a:p>
            <a:endParaRPr lang="en-US" sz="2300" dirty="0" smtClean="0">
              <a:latin typeface="Gill Sans Light"/>
              <a:cs typeface="Gill Sans Light"/>
            </a:endParaRPr>
          </a:p>
          <a:p>
            <a:pPr marL="342900" indent="-342900">
              <a:buFontTx/>
              <a:buChar char="-"/>
            </a:pPr>
            <a:r>
              <a:rPr lang="en-US" sz="2300" dirty="0" smtClean="0">
                <a:latin typeface="Gill Sans Light"/>
                <a:cs typeface="Gill Sans Light"/>
              </a:rPr>
              <a:t>Tight lower bound</a:t>
            </a:r>
          </a:p>
          <a:p>
            <a:endParaRPr lang="en-US" sz="2300" dirty="0" smtClean="0">
              <a:latin typeface="Gill Sans Light"/>
              <a:cs typeface="Gill Sans Light"/>
            </a:endParaRPr>
          </a:p>
          <a:p>
            <a:pPr marL="342900" indent="-342900">
              <a:buFontTx/>
              <a:buChar char="-"/>
            </a:pPr>
            <a:r>
              <a:rPr lang="en-US" sz="2300" dirty="0" smtClean="0">
                <a:latin typeface="Gill Sans Light"/>
                <a:cs typeface="Gill Sans Light"/>
              </a:rPr>
              <a:t>Open Problems:</a:t>
            </a:r>
          </a:p>
          <a:p>
            <a:pPr marL="342900" indent="-342900">
              <a:buFontTx/>
              <a:buChar char="-"/>
            </a:pPr>
            <a:endParaRPr lang="en-US" sz="2300" dirty="0">
              <a:latin typeface="Gill Sans Light"/>
              <a:cs typeface="Gill Sans Light"/>
            </a:endParaRPr>
          </a:p>
          <a:p>
            <a:pPr marL="800100" lvl="1" indent="-342900">
              <a:buFontTx/>
              <a:buChar char="-"/>
            </a:pPr>
            <a:r>
              <a:rPr lang="en-US" sz="2300" dirty="0" smtClean="0">
                <a:latin typeface="Gill Sans Light"/>
                <a:cs typeface="Gill Sans Light"/>
              </a:rPr>
              <a:t>Lower bound for generalization</a:t>
            </a:r>
          </a:p>
          <a:p>
            <a:pPr marL="800100" lvl="1" indent="-342900">
              <a:buFontTx/>
              <a:buChar char="-"/>
            </a:pPr>
            <a:r>
              <a:rPr lang="en-US" sz="2300" dirty="0" smtClean="0">
                <a:latin typeface="Gill Sans Light"/>
                <a:cs typeface="Gill Sans Light"/>
              </a:rPr>
              <a:t>Fundamental trade-off between parallelizability and statistical accuracy</a:t>
            </a:r>
          </a:p>
          <a:p>
            <a:pPr marL="800100" lvl="1" indent="-342900">
              <a:buFontTx/>
              <a:buChar char="-"/>
            </a:pPr>
            <a:r>
              <a:rPr lang="en-US" sz="2300" dirty="0" smtClean="0">
                <a:latin typeface="Gill Sans Light"/>
                <a:cs typeface="Gill Sans Light"/>
              </a:rPr>
              <a:t>Stragglers</a:t>
            </a:r>
          </a:p>
          <a:p>
            <a:pPr lvl="1"/>
            <a:endParaRPr lang="en-US" sz="2300" dirty="0">
              <a:latin typeface="Gill Sans Light"/>
              <a:cs typeface="Gill Sans Light"/>
            </a:endParaRPr>
          </a:p>
          <a:p>
            <a:pPr lvl="1"/>
            <a:endParaRPr lang="en-US" sz="2300" dirty="0" smtClean="0">
              <a:latin typeface="Gill Sans Light"/>
              <a:cs typeface="Gill Sans Light"/>
            </a:endParaRPr>
          </a:p>
          <a:p>
            <a:pPr marL="342900" indent="-342900">
              <a:buFontTx/>
              <a:buChar char="-"/>
            </a:pPr>
            <a:endParaRPr lang="en-US" sz="2300" dirty="0">
              <a:latin typeface="Gill Sans Light"/>
              <a:cs typeface="Gill Sans Light"/>
            </a:endParaRPr>
          </a:p>
          <a:p>
            <a:pPr marL="342900" indent="-342900">
              <a:buFontTx/>
              <a:buChar char="-"/>
            </a:pPr>
            <a:endParaRPr lang="en-US" sz="2300" dirty="0">
              <a:latin typeface="Gill Sans Light"/>
              <a:cs typeface="Gill Sans Light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-7343" y="0"/>
            <a:ext cx="9173882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0" b="1" u="sng" dirty="0" smtClean="0">
              <a:latin typeface="Gill Sans Light"/>
              <a:cs typeface="Gill Sans Light"/>
            </a:endParaRPr>
          </a:p>
          <a:p>
            <a:pPr algn="ctr"/>
            <a:r>
              <a:rPr lang="en-US" sz="6000" dirty="0" smtClean="0">
                <a:latin typeface="Gill Sans Light"/>
                <a:cs typeface="Gill Sans Light"/>
              </a:rPr>
              <a:t>We need </a:t>
            </a:r>
          </a:p>
          <a:p>
            <a:pPr algn="ctr"/>
            <a:r>
              <a:rPr lang="en-US" sz="6000" dirty="0" smtClean="0">
                <a:solidFill>
                  <a:srgbClr val="FB3D6C"/>
                </a:solidFill>
                <a:latin typeface="Gill Sans Light"/>
                <a:cs typeface="Gill Sans Light"/>
              </a:rPr>
              <a:t>a better algorithm</a:t>
            </a:r>
          </a:p>
          <a:p>
            <a:pPr algn="ctr"/>
            <a:endParaRPr lang="en-US" sz="6000" dirty="0" smtClean="0"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573454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27941" t="20809" r="28268" b="22002"/>
          <a:stretch/>
        </p:blipFill>
        <p:spPr>
          <a:xfrm>
            <a:off x="413414" y="1220643"/>
            <a:ext cx="3844122" cy="376513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Rectangle 6"/>
          <p:cNvSpPr/>
          <p:nvPr/>
        </p:nvSpPr>
        <p:spPr>
          <a:xfrm>
            <a:off x="0" y="4995"/>
            <a:ext cx="9144000" cy="121629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chemeClr val="tx1"/>
                </a:solidFill>
                <a:latin typeface="Gill Sans Light"/>
                <a:cs typeface="Gill Sans Light"/>
              </a:rPr>
              <a:t>A better algorithm?</a:t>
            </a:r>
            <a:endParaRPr lang="en-US" sz="4400" dirty="0">
              <a:solidFill>
                <a:schemeClr val="tx1"/>
              </a:solidFill>
              <a:latin typeface="Gill Sans Light"/>
              <a:cs typeface="Gill Sans Light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455064" y="4929052"/>
            <a:ext cx="828707" cy="736673"/>
            <a:chOff x="425988" y="5048709"/>
            <a:chExt cx="828707" cy="736673"/>
          </a:xfrm>
        </p:grpSpPr>
        <p:sp>
          <p:nvSpPr>
            <p:cNvPr id="4" name="Rectangle 3"/>
            <p:cNvSpPr/>
            <p:nvPr/>
          </p:nvSpPr>
          <p:spPr>
            <a:xfrm>
              <a:off x="425988" y="5048709"/>
              <a:ext cx="828707" cy="736673"/>
            </a:xfrm>
            <a:prstGeom prst="rect">
              <a:avLst/>
            </a:prstGeom>
            <a:solidFill>
              <a:srgbClr val="0E1730">
                <a:alpha val="8000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 descr="latex-image-1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6477" y="5285573"/>
              <a:ext cx="377851" cy="304380"/>
            </a:xfrm>
            <a:prstGeom prst="rect">
              <a:avLst/>
            </a:prstGeom>
          </p:spPr>
        </p:pic>
      </p:grpSp>
      <p:grpSp>
        <p:nvGrpSpPr>
          <p:cNvPr id="12" name="Group 11"/>
          <p:cNvGrpSpPr/>
          <p:nvPr/>
        </p:nvGrpSpPr>
        <p:grpSpPr>
          <a:xfrm>
            <a:off x="1553069" y="4948764"/>
            <a:ext cx="828707" cy="736673"/>
            <a:chOff x="2109783" y="5048709"/>
            <a:chExt cx="828707" cy="736673"/>
          </a:xfrm>
        </p:grpSpPr>
        <p:sp>
          <p:nvSpPr>
            <p:cNvPr id="30" name="Rectangle 29"/>
            <p:cNvSpPr/>
            <p:nvPr/>
          </p:nvSpPr>
          <p:spPr>
            <a:xfrm>
              <a:off x="2109783" y="5048709"/>
              <a:ext cx="828707" cy="736673"/>
            </a:xfrm>
            <a:prstGeom prst="rect">
              <a:avLst/>
            </a:prstGeom>
            <a:solidFill>
              <a:srgbClr val="0E1730">
                <a:alpha val="8000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Picture 5" descr="latex-image-1.pd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11481" y="5270975"/>
              <a:ext cx="377851" cy="304380"/>
            </a:xfrm>
            <a:prstGeom prst="rect">
              <a:avLst/>
            </a:prstGeom>
          </p:spPr>
        </p:pic>
      </p:grpSp>
      <p:grpSp>
        <p:nvGrpSpPr>
          <p:cNvPr id="11" name="Group 10"/>
          <p:cNvGrpSpPr/>
          <p:nvPr/>
        </p:nvGrpSpPr>
        <p:grpSpPr>
          <a:xfrm>
            <a:off x="3376522" y="4930888"/>
            <a:ext cx="828707" cy="810340"/>
            <a:chOff x="4111740" y="5011875"/>
            <a:chExt cx="828707" cy="810340"/>
          </a:xfrm>
        </p:grpSpPr>
        <p:sp>
          <p:nvSpPr>
            <p:cNvPr id="31" name="Rectangle 30"/>
            <p:cNvSpPr/>
            <p:nvPr/>
          </p:nvSpPr>
          <p:spPr>
            <a:xfrm>
              <a:off x="4111740" y="5011875"/>
              <a:ext cx="828707" cy="810340"/>
            </a:xfrm>
            <a:prstGeom prst="rect">
              <a:avLst/>
            </a:prstGeom>
            <a:solidFill>
              <a:srgbClr val="0E1730">
                <a:alpha val="8000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9" descr="latex-image-1.pdf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9334" y="5270975"/>
              <a:ext cx="493305" cy="304380"/>
            </a:xfrm>
            <a:prstGeom prst="rect">
              <a:avLst/>
            </a:prstGeom>
          </p:spPr>
        </p:pic>
      </p:grpSp>
      <p:sp>
        <p:nvSpPr>
          <p:cNvPr id="32" name="Rectangle 31"/>
          <p:cNvSpPr/>
          <p:nvPr/>
        </p:nvSpPr>
        <p:spPr>
          <a:xfrm>
            <a:off x="4229949" y="1331431"/>
            <a:ext cx="6658593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latin typeface="Gill Sans Light"/>
                <a:cs typeface="Gill Sans Light"/>
              </a:rPr>
              <a:t>Communication / worker:</a:t>
            </a:r>
          </a:p>
          <a:p>
            <a:r>
              <a:rPr lang="en-US" sz="2400" dirty="0">
                <a:latin typeface="Gill Sans Light"/>
                <a:cs typeface="Gill Sans Light"/>
              </a:rPr>
              <a:t>	</a:t>
            </a:r>
            <a:r>
              <a:rPr lang="en-US" sz="2400" dirty="0" smtClean="0">
                <a:latin typeface="Gill Sans Light"/>
                <a:cs typeface="Gill Sans Light"/>
              </a:rPr>
              <a:t>	 </a:t>
            </a:r>
            <a:r>
              <a:rPr lang="en-US" sz="2400" b="1" dirty="0" smtClean="0">
                <a:latin typeface="Gill Sans Light"/>
                <a:cs typeface="Gill Sans Light"/>
              </a:rPr>
              <a:t>O(size of gradient)*32 bits</a:t>
            </a:r>
          </a:p>
          <a:p>
            <a:endParaRPr lang="en-US" sz="2400" dirty="0">
              <a:latin typeface="Gill Sans Light"/>
              <a:cs typeface="Gill Sans Light"/>
            </a:endParaRPr>
          </a:p>
          <a:p>
            <a:r>
              <a:rPr lang="en-US" sz="2400" dirty="0" smtClean="0">
                <a:latin typeface="Gill Sans Light"/>
                <a:cs typeface="Gill Sans Light"/>
              </a:rPr>
              <a:t>Q: Lower precision?</a:t>
            </a:r>
            <a:endParaRPr lang="en-US" sz="2400" dirty="0">
              <a:latin typeface="Gill Sans Light"/>
              <a:cs typeface="Gill Sans Light"/>
            </a:endParaRPr>
          </a:p>
          <a:p>
            <a:r>
              <a:rPr lang="en-US" sz="2400" dirty="0">
                <a:latin typeface="Gill Sans Light"/>
                <a:cs typeface="Gill Sans Light"/>
              </a:rPr>
              <a:t>	     </a:t>
            </a:r>
            <a:r>
              <a:rPr lang="en-US" sz="2400" b="1" dirty="0">
                <a:latin typeface="Gill Sans Light"/>
                <a:cs typeface="Gill Sans Light"/>
              </a:rPr>
              <a:t>O(size of gradient)</a:t>
            </a:r>
            <a:r>
              <a:rPr lang="en-US" sz="2400" b="1" dirty="0" smtClean="0">
                <a:latin typeface="Gill Sans Light"/>
                <a:cs typeface="Gill Sans Light"/>
              </a:rPr>
              <a:t>*4 bits</a:t>
            </a:r>
          </a:p>
          <a:p>
            <a:endParaRPr lang="en-US" sz="2400" dirty="0" smtClean="0">
              <a:latin typeface="Gill Sans Light"/>
              <a:cs typeface="Gill Sans Light"/>
            </a:endParaRPr>
          </a:p>
          <a:p>
            <a:r>
              <a:rPr lang="en-US" sz="2400" dirty="0" smtClean="0">
                <a:latin typeface="Gill Sans Light"/>
                <a:cs typeface="Gill Sans Light"/>
              </a:rPr>
              <a:t>Q</a:t>
            </a:r>
            <a:r>
              <a:rPr lang="en-US" sz="2400" dirty="0">
                <a:latin typeface="Gill Sans Light"/>
                <a:cs typeface="Gill Sans Light"/>
              </a:rPr>
              <a:t>: </a:t>
            </a:r>
            <a:r>
              <a:rPr lang="en-US" sz="2400" dirty="0" err="1" smtClean="0">
                <a:latin typeface="Gill Sans Light"/>
                <a:cs typeface="Gill Sans Light"/>
              </a:rPr>
              <a:t>Sparsification</a:t>
            </a:r>
            <a:endParaRPr lang="en-US" sz="2400" dirty="0">
              <a:latin typeface="Gill Sans Light"/>
              <a:cs typeface="Gill Sans Light"/>
            </a:endParaRPr>
          </a:p>
          <a:p>
            <a:endParaRPr lang="en-US" sz="2400" b="1" dirty="0"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177347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95"/>
            <a:ext cx="9144000" cy="121629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chemeClr val="tx1"/>
                </a:solidFill>
                <a:latin typeface="Gill Sans Light"/>
                <a:cs typeface="Gill Sans Light"/>
              </a:rPr>
              <a:t>Some Simple Ideas: </a:t>
            </a:r>
            <a:r>
              <a:rPr lang="en-US" sz="4400" dirty="0" err="1" smtClean="0">
                <a:solidFill>
                  <a:schemeClr val="tx1"/>
                </a:solidFill>
                <a:latin typeface="Gill Sans Light"/>
                <a:cs typeface="Gill Sans Light"/>
              </a:rPr>
              <a:t>Sparsify</a:t>
            </a:r>
            <a:endParaRPr lang="en-US" sz="4400" dirty="0">
              <a:solidFill>
                <a:schemeClr val="tx1"/>
              </a:solidFill>
              <a:latin typeface="Gill Sans Light"/>
              <a:cs typeface="Gill Sans Ligh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-14598" y="1388193"/>
            <a:ext cx="91440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Tx/>
              <a:buChar char="-"/>
            </a:pPr>
            <a:endParaRPr lang="en-US" sz="36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571500" indent="-571500">
              <a:buFontTx/>
              <a:buChar char="-"/>
            </a:pPr>
            <a:endParaRPr lang="en-US" sz="3600" b="1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571500" indent="-571500">
              <a:buFontTx/>
              <a:buChar char="-"/>
            </a:pPr>
            <a:endParaRPr lang="en-US" sz="3600" b="1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571500" indent="-571500">
              <a:buFontTx/>
              <a:buChar char="-"/>
            </a:pPr>
            <a:endParaRPr lang="en-US" sz="3600" b="1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571500" indent="-571500">
              <a:buFontTx/>
              <a:buChar char="-"/>
            </a:pPr>
            <a:endParaRPr lang="en-US" sz="3600" b="1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571500" indent="-571500">
              <a:buFontTx/>
              <a:buChar char="-"/>
            </a:pPr>
            <a:endParaRPr lang="en-US" sz="3600" b="1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571500" indent="-571500">
              <a:buFontTx/>
              <a:buChar char="-"/>
            </a:pPr>
            <a:endParaRPr lang="en-US" sz="3600" b="1" dirty="0" smtClean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615214" y="1757439"/>
            <a:ext cx="807339" cy="3957697"/>
          </a:xfrm>
          <a:prstGeom prst="rect">
            <a:avLst/>
          </a:prstGeom>
          <a:solidFill>
            <a:srgbClr val="0E173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r-IN" sz="2500" dirty="0">
                <a:solidFill>
                  <a:srgbClr val="E46C0A"/>
                </a:solidFill>
                <a:latin typeface="Gill Sans Light"/>
                <a:cs typeface="Gill Sans Light"/>
              </a:rPr>
              <a:t>3</a:t>
            </a:r>
          </a:p>
          <a:p>
            <a:pPr algn="ctr"/>
            <a:r>
              <a:rPr lang="mr-IN" sz="2500" dirty="0">
                <a:solidFill>
                  <a:srgbClr val="E46C0A"/>
                </a:solidFill>
                <a:latin typeface="Gill Sans Light"/>
                <a:cs typeface="Gill Sans Light"/>
              </a:rPr>
              <a:t>2</a:t>
            </a:r>
          </a:p>
          <a:p>
            <a:pPr algn="ctr"/>
            <a:r>
              <a:rPr lang="mr-IN" sz="2500" dirty="0">
                <a:solidFill>
                  <a:srgbClr val="E46C0A"/>
                </a:solidFill>
                <a:latin typeface="Gill Sans Light"/>
                <a:cs typeface="Gill Sans Light"/>
              </a:rPr>
              <a:t>-13</a:t>
            </a:r>
          </a:p>
          <a:p>
            <a:pPr algn="ctr"/>
            <a:r>
              <a:rPr lang="en-US" sz="2500" dirty="0">
                <a:latin typeface="Gill Sans Light"/>
                <a:cs typeface="Gill Sans Light"/>
              </a:rPr>
              <a:t>0</a:t>
            </a:r>
            <a:endParaRPr lang="mr-IN" sz="2500" dirty="0">
              <a:latin typeface="Gill Sans Light"/>
              <a:cs typeface="Gill Sans Light"/>
            </a:endParaRPr>
          </a:p>
          <a:p>
            <a:pPr algn="ctr"/>
            <a:r>
              <a:rPr lang="mr-IN" sz="2500" dirty="0" smtClean="0">
                <a:solidFill>
                  <a:srgbClr val="E46C0A"/>
                </a:solidFill>
                <a:latin typeface="Gill Sans Light"/>
                <a:cs typeface="Gill Sans Light"/>
              </a:rPr>
              <a:t>7</a:t>
            </a:r>
            <a:endParaRPr lang="mr-IN" sz="2500" dirty="0">
              <a:solidFill>
                <a:srgbClr val="E46C0A"/>
              </a:solidFill>
              <a:latin typeface="Gill Sans Light"/>
              <a:cs typeface="Gill Sans Light"/>
            </a:endParaRPr>
          </a:p>
          <a:p>
            <a:pPr algn="ctr"/>
            <a:r>
              <a:rPr lang="mr-IN" sz="2500" dirty="0">
                <a:solidFill>
                  <a:srgbClr val="E46C0A"/>
                </a:solidFill>
                <a:latin typeface="Gill Sans Light"/>
                <a:cs typeface="Gill Sans Light"/>
              </a:rPr>
              <a:t>9</a:t>
            </a:r>
          </a:p>
          <a:p>
            <a:pPr algn="ctr"/>
            <a:r>
              <a:rPr lang="mr-IN" sz="2500" dirty="0">
                <a:solidFill>
                  <a:srgbClr val="E46C0A"/>
                </a:solidFill>
                <a:latin typeface="Gill Sans Light"/>
                <a:cs typeface="Gill Sans Light"/>
              </a:rPr>
              <a:t>-5</a:t>
            </a:r>
          </a:p>
          <a:p>
            <a:pPr algn="ctr"/>
            <a:r>
              <a:rPr lang="mr-IN" sz="2500" dirty="0">
                <a:solidFill>
                  <a:srgbClr val="E46C0A"/>
                </a:solidFill>
                <a:latin typeface="Gill Sans Light"/>
                <a:cs typeface="Gill Sans Light"/>
              </a:rPr>
              <a:t>-6</a:t>
            </a:r>
          </a:p>
          <a:p>
            <a:pPr algn="ctr"/>
            <a:r>
              <a:rPr lang="mr-IN" sz="2500" dirty="0">
                <a:solidFill>
                  <a:srgbClr val="E46C0A"/>
                </a:solidFill>
                <a:latin typeface="Gill Sans Light"/>
                <a:cs typeface="Gill Sans Light"/>
              </a:rPr>
              <a:t>25</a:t>
            </a:r>
          </a:p>
          <a:p>
            <a:pPr algn="ctr"/>
            <a:r>
              <a:rPr lang="mr-IN" sz="2500" dirty="0">
                <a:solidFill>
                  <a:srgbClr val="E46C0A"/>
                </a:solidFill>
                <a:latin typeface="Gill Sans Light"/>
                <a:cs typeface="Gill Sans Light"/>
              </a:rPr>
              <a:t>-23</a:t>
            </a:r>
          </a:p>
        </p:txBody>
      </p:sp>
      <p:pic>
        <p:nvPicPr>
          <p:cNvPr id="4" name="Picture 3" descr="bf_g_i_=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470" y="3579327"/>
            <a:ext cx="863600" cy="330200"/>
          </a:xfrm>
          <a:prstGeom prst="rect">
            <a:avLst/>
          </a:prstGeom>
        </p:spPr>
      </p:pic>
      <p:sp>
        <p:nvSpPr>
          <p:cNvPr id="5" name="Right Arrow 4"/>
          <p:cNvSpPr/>
          <p:nvPr/>
        </p:nvSpPr>
        <p:spPr>
          <a:xfrm>
            <a:off x="2686419" y="2871142"/>
            <a:ext cx="2881795" cy="1416370"/>
          </a:xfrm>
          <a:prstGeom prst="rightArrow">
            <a:avLst/>
          </a:prstGeom>
          <a:solidFill>
            <a:srgbClr val="F2939F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000" dirty="0" err="1" smtClean="0"/>
              <a:t>Sparsify</a:t>
            </a:r>
            <a:endParaRPr lang="en-US" sz="3000" dirty="0"/>
          </a:p>
        </p:txBody>
      </p:sp>
      <p:pic>
        <p:nvPicPr>
          <p:cNvPr id="6" name="Picture 5" descr="P(_bf_g_i)_=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8849" y="3404768"/>
            <a:ext cx="1574800" cy="4699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7596329" y="1738860"/>
            <a:ext cx="807339" cy="3957697"/>
          </a:xfrm>
          <a:prstGeom prst="rect">
            <a:avLst/>
          </a:prstGeom>
          <a:solidFill>
            <a:srgbClr val="0E173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 smtClean="0">
                <a:latin typeface="Gill Sans Light"/>
                <a:cs typeface="Gill Sans Light"/>
              </a:rPr>
              <a:t>0</a:t>
            </a:r>
            <a:endParaRPr lang="mr-IN" sz="2500" dirty="0">
              <a:latin typeface="Gill Sans Light"/>
              <a:cs typeface="Gill Sans Light"/>
            </a:endParaRPr>
          </a:p>
          <a:p>
            <a:pPr algn="ctr"/>
            <a:r>
              <a:rPr lang="en-US" sz="2500" dirty="0" smtClean="0">
                <a:latin typeface="Gill Sans Light"/>
                <a:cs typeface="Gill Sans Light"/>
              </a:rPr>
              <a:t>0</a:t>
            </a:r>
            <a:endParaRPr lang="mr-IN" sz="2500" dirty="0">
              <a:latin typeface="Gill Sans Light"/>
              <a:cs typeface="Gill Sans Light"/>
            </a:endParaRPr>
          </a:p>
          <a:p>
            <a:pPr algn="ctr"/>
            <a:r>
              <a:rPr lang="en-US" sz="2500" dirty="0">
                <a:latin typeface="Gill Sans Light"/>
                <a:cs typeface="Gill Sans Light"/>
              </a:rPr>
              <a:t>0</a:t>
            </a:r>
            <a:endParaRPr lang="mr-IN" sz="2500" dirty="0">
              <a:latin typeface="Gill Sans Light"/>
              <a:cs typeface="Gill Sans Light"/>
            </a:endParaRPr>
          </a:p>
          <a:p>
            <a:pPr algn="ctr"/>
            <a:r>
              <a:rPr lang="mr-IN" sz="2500" dirty="0" smtClean="0">
                <a:latin typeface="Gill Sans Light"/>
                <a:cs typeface="Gill Sans Light"/>
              </a:rPr>
              <a:t>0</a:t>
            </a:r>
            <a:endParaRPr lang="mr-IN" sz="2500" dirty="0">
              <a:latin typeface="Gill Sans Light"/>
              <a:cs typeface="Gill Sans Light"/>
            </a:endParaRPr>
          </a:p>
          <a:p>
            <a:pPr algn="ctr"/>
            <a:r>
              <a:rPr lang="mr-IN" sz="2500" b="1" dirty="0">
                <a:solidFill>
                  <a:srgbClr val="E46C0A"/>
                </a:solidFill>
                <a:latin typeface="Gill Sans Light"/>
                <a:cs typeface="Gill Sans Light"/>
              </a:rPr>
              <a:t>7</a:t>
            </a:r>
          </a:p>
          <a:p>
            <a:pPr algn="ctr"/>
            <a:r>
              <a:rPr lang="en-US" sz="2500" dirty="0">
                <a:latin typeface="Gill Sans Light"/>
                <a:cs typeface="Gill Sans Light"/>
              </a:rPr>
              <a:t>0</a:t>
            </a:r>
            <a:endParaRPr lang="mr-IN" sz="2500" dirty="0">
              <a:latin typeface="Gill Sans Light"/>
              <a:cs typeface="Gill Sans Light"/>
            </a:endParaRPr>
          </a:p>
          <a:p>
            <a:pPr algn="ctr"/>
            <a:r>
              <a:rPr lang="mr-IN" sz="2500" b="1" dirty="0" smtClean="0">
                <a:solidFill>
                  <a:srgbClr val="E46C0A"/>
                </a:solidFill>
                <a:latin typeface="Gill Sans Light"/>
                <a:cs typeface="Gill Sans Light"/>
              </a:rPr>
              <a:t>-</a:t>
            </a:r>
            <a:r>
              <a:rPr lang="mr-IN" sz="2500" b="1" dirty="0">
                <a:solidFill>
                  <a:srgbClr val="E46C0A"/>
                </a:solidFill>
                <a:latin typeface="Gill Sans Light"/>
                <a:cs typeface="Gill Sans Light"/>
              </a:rPr>
              <a:t>5</a:t>
            </a:r>
          </a:p>
          <a:p>
            <a:pPr algn="ctr"/>
            <a:r>
              <a:rPr lang="en-US" sz="2500" dirty="0">
                <a:latin typeface="Gill Sans Light"/>
                <a:cs typeface="Gill Sans Light"/>
              </a:rPr>
              <a:t>0</a:t>
            </a:r>
            <a:endParaRPr lang="mr-IN" sz="2500" dirty="0">
              <a:latin typeface="Gill Sans Light"/>
              <a:cs typeface="Gill Sans Light"/>
            </a:endParaRPr>
          </a:p>
          <a:p>
            <a:pPr algn="ctr"/>
            <a:r>
              <a:rPr lang="mr-IN" sz="2500" b="1" dirty="0" smtClean="0">
                <a:solidFill>
                  <a:schemeClr val="accent6">
                    <a:lumMod val="75000"/>
                  </a:schemeClr>
                </a:solidFill>
                <a:latin typeface="Gill Sans Light"/>
                <a:cs typeface="Gill Sans Light"/>
              </a:rPr>
              <a:t>25</a:t>
            </a:r>
            <a:endParaRPr lang="mr-IN" sz="2500" b="1" dirty="0">
              <a:solidFill>
                <a:schemeClr val="accent6">
                  <a:lumMod val="75000"/>
                </a:schemeClr>
              </a:solidFill>
              <a:latin typeface="Gill Sans Light"/>
              <a:cs typeface="Gill Sans Light"/>
            </a:endParaRPr>
          </a:p>
          <a:p>
            <a:pPr algn="ctr"/>
            <a:r>
              <a:rPr lang="en-US" sz="2500" dirty="0">
                <a:latin typeface="Gill Sans Light"/>
                <a:cs typeface="Gill Sans Light"/>
              </a:rPr>
              <a:t>0</a:t>
            </a:r>
            <a:endParaRPr lang="mr-IN" sz="2500" dirty="0"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131402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95"/>
            <a:ext cx="9144000" cy="121629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chemeClr val="tx1"/>
                </a:solidFill>
                <a:latin typeface="Gill Sans Light"/>
                <a:cs typeface="Gill Sans Light"/>
              </a:rPr>
              <a:t>Some Simple Ideas: Quantize</a:t>
            </a:r>
            <a:endParaRPr lang="en-US" sz="4400" dirty="0">
              <a:solidFill>
                <a:schemeClr val="tx1"/>
              </a:solidFill>
              <a:latin typeface="Gill Sans Light"/>
              <a:cs typeface="Gill Sans Ligh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-14598" y="1388193"/>
            <a:ext cx="91440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Tx/>
              <a:buChar char="-"/>
            </a:pPr>
            <a:endParaRPr lang="en-US" sz="36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571500" indent="-571500">
              <a:buFontTx/>
              <a:buChar char="-"/>
            </a:pPr>
            <a:endParaRPr lang="en-US" sz="3600" b="1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571500" indent="-571500">
              <a:buFontTx/>
              <a:buChar char="-"/>
            </a:pPr>
            <a:endParaRPr lang="en-US" sz="3600" b="1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571500" indent="-571500">
              <a:buFontTx/>
              <a:buChar char="-"/>
            </a:pPr>
            <a:endParaRPr lang="en-US" sz="3600" b="1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571500" indent="-571500">
              <a:buFontTx/>
              <a:buChar char="-"/>
            </a:pPr>
            <a:endParaRPr lang="en-US" sz="3600" b="1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571500" indent="-571500">
              <a:buFontTx/>
              <a:buChar char="-"/>
            </a:pPr>
            <a:endParaRPr lang="en-US" sz="3600" b="1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571500" indent="-571500">
              <a:buFontTx/>
              <a:buChar char="-"/>
            </a:pPr>
            <a:endParaRPr lang="en-US" sz="3600" b="1" dirty="0" smtClean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615214" y="1757439"/>
            <a:ext cx="807339" cy="3957697"/>
          </a:xfrm>
          <a:prstGeom prst="rect">
            <a:avLst/>
          </a:prstGeom>
          <a:solidFill>
            <a:srgbClr val="0E173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r-IN" sz="2500" dirty="0">
                <a:solidFill>
                  <a:srgbClr val="E46C0A"/>
                </a:solidFill>
                <a:latin typeface="Gill Sans Light"/>
                <a:cs typeface="Gill Sans Light"/>
              </a:rPr>
              <a:t>3</a:t>
            </a:r>
          </a:p>
          <a:p>
            <a:pPr algn="ctr"/>
            <a:r>
              <a:rPr lang="mr-IN" sz="2500" dirty="0">
                <a:solidFill>
                  <a:srgbClr val="E46C0A"/>
                </a:solidFill>
                <a:latin typeface="Gill Sans Light"/>
                <a:cs typeface="Gill Sans Light"/>
              </a:rPr>
              <a:t>2</a:t>
            </a:r>
          </a:p>
          <a:p>
            <a:pPr algn="ctr"/>
            <a:r>
              <a:rPr lang="mr-IN" sz="2500" dirty="0">
                <a:solidFill>
                  <a:srgbClr val="E46C0A"/>
                </a:solidFill>
                <a:latin typeface="Gill Sans Light"/>
                <a:cs typeface="Gill Sans Light"/>
              </a:rPr>
              <a:t>-13</a:t>
            </a:r>
          </a:p>
          <a:p>
            <a:pPr algn="ctr"/>
            <a:r>
              <a:rPr lang="en-US" sz="2500" dirty="0">
                <a:solidFill>
                  <a:srgbClr val="E46C0A"/>
                </a:solidFill>
                <a:latin typeface="Gill Sans Light"/>
                <a:cs typeface="Gill Sans Light"/>
              </a:rPr>
              <a:t>0</a:t>
            </a:r>
            <a:endParaRPr lang="mr-IN" sz="2500" dirty="0" smtClean="0">
              <a:solidFill>
                <a:srgbClr val="E46C0A"/>
              </a:solidFill>
              <a:latin typeface="Gill Sans Light"/>
              <a:cs typeface="Gill Sans Light"/>
            </a:endParaRPr>
          </a:p>
          <a:p>
            <a:pPr algn="ctr"/>
            <a:r>
              <a:rPr lang="mr-IN" sz="2500" dirty="0" smtClean="0">
                <a:solidFill>
                  <a:srgbClr val="E46C0A"/>
                </a:solidFill>
                <a:latin typeface="Gill Sans Light"/>
                <a:cs typeface="Gill Sans Light"/>
              </a:rPr>
              <a:t>7</a:t>
            </a:r>
          </a:p>
          <a:p>
            <a:pPr algn="ctr"/>
            <a:r>
              <a:rPr lang="mr-IN" sz="2500" dirty="0" smtClean="0">
                <a:solidFill>
                  <a:srgbClr val="E46C0A"/>
                </a:solidFill>
                <a:latin typeface="Gill Sans Light"/>
                <a:cs typeface="Gill Sans Light"/>
              </a:rPr>
              <a:t>9</a:t>
            </a:r>
            <a:endParaRPr lang="mr-IN" sz="2500" dirty="0">
              <a:solidFill>
                <a:srgbClr val="E46C0A"/>
              </a:solidFill>
              <a:latin typeface="Gill Sans Light"/>
              <a:cs typeface="Gill Sans Light"/>
            </a:endParaRPr>
          </a:p>
          <a:p>
            <a:pPr algn="ctr"/>
            <a:r>
              <a:rPr lang="mr-IN" sz="2500" dirty="0">
                <a:solidFill>
                  <a:srgbClr val="E46C0A"/>
                </a:solidFill>
                <a:latin typeface="Gill Sans Light"/>
                <a:cs typeface="Gill Sans Light"/>
              </a:rPr>
              <a:t>-5</a:t>
            </a:r>
          </a:p>
          <a:p>
            <a:pPr algn="ctr"/>
            <a:r>
              <a:rPr lang="mr-IN" sz="2500" dirty="0">
                <a:solidFill>
                  <a:srgbClr val="E46C0A"/>
                </a:solidFill>
                <a:latin typeface="Gill Sans Light"/>
                <a:cs typeface="Gill Sans Light"/>
              </a:rPr>
              <a:t>-6</a:t>
            </a:r>
          </a:p>
          <a:p>
            <a:pPr algn="ctr"/>
            <a:r>
              <a:rPr lang="mr-IN" sz="2500" dirty="0">
                <a:solidFill>
                  <a:srgbClr val="E46C0A"/>
                </a:solidFill>
                <a:latin typeface="Gill Sans Light"/>
                <a:cs typeface="Gill Sans Light"/>
              </a:rPr>
              <a:t>25</a:t>
            </a:r>
          </a:p>
          <a:p>
            <a:pPr algn="ctr"/>
            <a:r>
              <a:rPr lang="mr-IN" sz="2500" dirty="0">
                <a:solidFill>
                  <a:srgbClr val="E46C0A"/>
                </a:solidFill>
                <a:latin typeface="Gill Sans Light"/>
                <a:cs typeface="Gill Sans Light"/>
              </a:rPr>
              <a:t>-23</a:t>
            </a:r>
          </a:p>
        </p:txBody>
      </p:sp>
      <p:pic>
        <p:nvPicPr>
          <p:cNvPr id="4" name="Picture 3" descr="bf_g_i_=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470" y="3579327"/>
            <a:ext cx="863600" cy="330200"/>
          </a:xfrm>
          <a:prstGeom prst="rect">
            <a:avLst/>
          </a:prstGeom>
        </p:spPr>
      </p:pic>
      <p:sp>
        <p:nvSpPr>
          <p:cNvPr id="5" name="Right Arrow 4"/>
          <p:cNvSpPr/>
          <p:nvPr/>
        </p:nvSpPr>
        <p:spPr>
          <a:xfrm>
            <a:off x="2686419" y="2871142"/>
            <a:ext cx="2881795" cy="1416370"/>
          </a:xfrm>
          <a:prstGeom prst="rightArrow">
            <a:avLst/>
          </a:prstGeom>
          <a:solidFill>
            <a:srgbClr val="F2939F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000" dirty="0" err="1" smtClean="0"/>
              <a:t>Sparsify</a:t>
            </a:r>
            <a:endParaRPr lang="en-US" sz="3000" dirty="0"/>
          </a:p>
        </p:txBody>
      </p:sp>
      <p:sp>
        <p:nvSpPr>
          <p:cNvPr id="10" name="Rectangle 9"/>
          <p:cNvSpPr/>
          <p:nvPr/>
        </p:nvSpPr>
        <p:spPr>
          <a:xfrm>
            <a:off x="7596329" y="1738860"/>
            <a:ext cx="807339" cy="3957697"/>
          </a:xfrm>
          <a:prstGeom prst="rect">
            <a:avLst/>
          </a:prstGeom>
          <a:solidFill>
            <a:srgbClr val="0E173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 smtClean="0">
                <a:solidFill>
                  <a:srgbClr val="E46C0A"/>
                </a:solidFill>
                <a:latin typeface="Gill Sans Light"/>
                <a:cs typeface="Gill Sans Light"/>
              </a:rPr>
              <a:t>1</a:t>
            </a:r>
            <a:endParaRPr lang="mr-IN" sz="2500" dirty="0">
              <a:solidFill>
                <a:srgbClr val="E46C0A"/>
              </a:solidFill>
              <a:latin typeface="Gill Sans Light"/>
              <a:cs typeface="Gill Sans Light"/>
            </a:endParaRPr>
          </a:p>
          <a:p>
            <a:pPr algn="ctr"/>
            <a:r>
              <a:rPr lang="en-US" sz="2500" dirty="0" smtClean="0">
                <a:solidFill>
                  <a:srgbClr val="E46C0A"/>
                </a:solidFill>
                <a:latin typeface="Gill Sans Light"/>
                <a:cs typeface="Gill Sans Light"/>
              </a:rPr>
              <a:t>1</a:t>
            </a:r>
            <a:endParaRPr lang="mr-IN" sz="2500" dirty="0">
              <a:solidFill>
                <a:srgbClr val="E46C0A"/>
              </a:solidFill>
              <a:latin typeface="Gill Sans Light"/>
              <a:cs typeface="Gill Sans Light"/>
            </a:endParaRPr>
          </a:p>
          <a:p>
            <a:pPr algn="ctr"/>
            <a:r>
              <a:rPr lang="mr-IN" sz="2500" dirty="0" smtClean="0">
                <a:solidFill>
                  <a:srgbClr val="E46C0A"/>
                </a:solidFill>
                <a:latin typeface="Gill Sans Light"/>
                <a:cs typeface="Gill Sans Light"/>
              </a:rPr>
              <a:t>-</a:t>
            </a:r>
            <a:r>
              <a:rPr lang="en-US" sz="2500" dirty="0" smtClean="0">
                <a:solidFill>
                  <a:srgbClr val="E46C0A"/>
                </a:solidFill>
                <a:latin typeface="Gill Sans Light"/>
                <a:cs typeface="Gill Sans Light"/>
              </a:rPr>
              <a:t>1</a:t>
            </a:r>
            <a:endParaRPr lang="mr-IN" sz="2500" dirty="0">
              <a:solidFill>
                <a:srgbClr val="E46C0A"/>
              </a:solidFill>
              <a:latin typeface="Gill Sans Light"/>
              <a:cs typeface="Gill Sans Light"/>
            </a:endParaRPr>
          </a:p>
          <a:p>
            <a:pPr algn="ctr"/>
            <a:r>
              <a:rPr lang="en-US" sz="2500" dirty="0">
                <a:solidFill>
                  <a:srgbClr val="E46C0A"/>
                </a:solidFill>
                <a:latin typeface="Gill Sans Light"/>
                <a:cs typeface="Gill Sans Light"/>
              </a:rPr>
              <a:t>1</a:t>
            </a:r>
            <a:endParaRPr lang="mr-IN" sz="2500" dirty="0">
              <a:solidFill>
                <a:srgbClr val="E46C0A"/>
              </a:solidFill>
              <a:latin typeface="Gill Sans Light"/>
              <a:cs typeface="Gill Sans Light"/>
            </a:endParaRPr>
          </a:p>
          <a:p>
            <a:pPr algn="ctr"/>
            <a:r>
              <a:rPr lang="en-US" sz="2500" dirty="0" smtClean="0">
                <a:solidFill>
                  <a:srgbClr val="E46C0A"/>
                </a:solidFill>
                <a:latin typeface="Gill Sans Light"/>
                <a:cs typeface="Gill Sans Light"/>
              </a:rPr>
              <a:t>1</a:t>
            </a:r>
            <a:endParaRPr lang="mr-IN" sz="2500" dirty="0">
              <a:solidFill>
                <a:srgbClr val="E46C0A"/>
              </a:solidFill>
              <a:latin typeface="Gill Sans Light"/>
              <a:cs typeface="Gill Sans Light"/>
            </a:endParaRPr>
          </a:p>
          <a:p>
            <a:pPr algn="ctr"/>
            <a:r>
              <a:rPr lang="en-US" sz="2500" dirty="0" smtClean="0">
                <a:solidFill>
                  <a:srgbClr val="E46C0A"/>
                </a:solidFill>
                <a:latin typeface="Gill Sans Light"/>
                <a:cs typeface="Gill Sans Light"/>
              </a:rPr>
              <a:t>1</a:t>
            </a:r>
            <a:endParaRPr lang="mr-IN" sz="2500" dirty="0">
              <a:solidFill>
                <a:srgbClr val="E46C0A"/>
              </a:solidFill>
              <a:latin typeface="Gill Sans Light"/>
              <a:cs typeface="Gill Sans Light"/>
            </a:endParaRPr>
          </a:p>
          <a:p>
            <a:pPr algn="ctr"/>
            <a:r>
              <a:rPr lang="mr-IN" sz="2500" dirty="0" smtClean="0">
                <a:solidFill>
                  <a:srgbClr val="E46C0A"/>
                </a:solidFill>
                <a:latin typeface="Gill Sans Light"/>
                <a:cs typeface="Gill Sans Light"/>
              </a:rPr>
              <a:t>-</a:t>
            </a:r>
            <a:r>
              <a:rPr lang="en-US" sz="2500" dirty="0" smtClean="0">
                <a:solidFill>
                  <a:srgbClr val="E46C0A"/>
                </a:solidFill>
                <a:latin typeface="Gill Sans Light"/>
                <a:cs typeface="Gill Sans Light"/>
              </a:rPr>
              <a:t>1</a:t>
            </a:r>
            <a:endParaRPr lang="mr-IN" sz="2500" dirty="0">
              <a:solidFill>
                <a:srgbClr val="E46C0A"/>
              </a:solidFill>
              <a:latin typeface="Gill Sans Light"/>
              <a:cs typeface="Gill Sans Light"/>
            </a:endParaRPr>
          </a:p>
          <a:p>
            <a:pPr algn="ctr"/>
            <a:r>
              <a:rPr lang="mr-IN" sz="2500" dirty="0" smtClean="0">
                <a:solidFill>
                  <a:srgbClr val="E46C0A"/>
                </a:solidFill>
                <a:latin typeface="Gill Sans Light"/>
                <a:cs typeface="Gill Sans Light"/>
              </a:rPr>
              <a:t>-</a:t>
            </a:r>
            <a:r>
              <a:rPr lang="en-US" sz="2500" dirty="0" smtClean="0">
                <a:solidFill>
                  <a:srgbClr val="E46C0A"/>
                </a:solidFill>
                <a:latin typeface="Gill Sans Light"/>
                <a:cs typeface="Gill Sans Light"/>
              </a:rPr>
              <a:t>1</a:t>
            </a:r>
            <a:endParaRPr lang="mr-IN" sz="2500" dirty="0">
              <a:solidFill>
                <a:srgbClr val="E46C0A"/>
              </a:solidFill>
              <a:latin typeface="Gill Sans Light"/>
              <a:cs typeface="Gill Sans Light"/>
            </a:endParaRPr>
          </a:p>
          <a:p>
            <a:pPr algn="ctr"/>
            <a:r>
              <a:rPr lang="en-US" sz="2500" dirty="0" smtClean="0">
                <a:solidFill>
                  <a:srgbClr val="E46C0A"/>
                </a:solidFill>
                <a:latin typeface="Gill Sans Light"/>
                <a:cs typeface="Gill Sans Light"/>
              </a:rPr>
              <a:t>1</a:t>
            </a:r>
            <a:endParaRPr lang="mr-IN" sz="2500" dirty="0">
              <a:solidFill>
                <a:srgbClr val="E46C0A"/>
              </a:solidFill>
              <a:latin typeface="Gill Sans Light"/>
              <a:cs typeface="Gill Sans Light"/>
            </a:endParaRPr>
          </a:p>
          <a:p>
            <a:pPr algn="ctr"/>
            <a:r>
              <a:rPr lang="mr-IN" sz="2500" dirty="0" smtClean="0">
                <a:solidFill>
                  <a:srgbClr val="E46C0A"/>
                </a:solidFill>
                <a:latin typeface="Gill Sans Light"/>
                <a:cs typeface="Gill Sans Light"/>
              </a:rPr>
              <a:t>-</a:t>
            </a:r>
            <a:r>
              <a:rPr lang="en-US" sz="2500" dirty="0" smtClean="0">
                <a:solidFill>
                  <a:srgbClr val="E46C0A"/>
                </a:solidFill>
                <a:latin typeface="Gill Sans Light"/>
                <a:cs typeface="Gill Sans Light"/>
              </a:rPr>
              <a:t>1</a:t>
            </a:r>
            <a:endParaRPr lang="mr-IN" sz="2500" dirty="0">
              <a:solidFill>
                <a:srgbClr val="E46C0A"/>
              </a:solidFill>
              <a:latin typeface="Gill Sans Light"/>
              <a:cs typeface="Gill Sans Light"/>
            </a:endParaRPr>
          </a:p>
        </p:txBody>
      </p:sp>
      <p:pic>
        <p:nvPicPr>
          <p:cNvPr id="3" name="Picture 2" descr="Q(_bf_g_i)_=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3590" y="3439627"/>
            <a:ext cx="1587500" cy="469900"/>
          </a:xfrm>
          <a:prstGeom prst="rect">
            <a:avLst/>
          </a:prstGeom>
        </p:spPr>
      </p:pic>
      <p:sp>
        <p:nvSpPr>
          <p:cNvPr id="11" name="Rounded Rectangle 10"/>
          <p:cNvSpPr/>
          <p:nvPr/>
        </p:nvSpPr>
        <p:spPr>
          <a:xfrm>
            <a:off x="220517" y="1952428"/>
            <a:ext cx="8838143" cy="2904680"/>
          </a:xfrm>
          <a:prstGeom prst="roundRect">
            <a:avLst>
              <a:gd name="adj" fmla="val 2973"/>
            </a:avLst>
          </a:prstGeom>
          <a:solidFill>
            <a:srgbClr val="16192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u="sng" dirty="0" smtClean="0">
                <a:solidFill>
                  <a:schemeClr val="bg1"/>
                </a:solidFill>
                <a:latin typeface="Gill Sans Light"/>
                <a:cs typeface="Gill Sans Light"/>
              </a:rPr>
              <a:t>Main Question:</a:t>
            </a:r>
          </a:p>
          <a:p>
            <a:pPr algn="ctr"/>
            <a:endParaRPr lang="en-US" sz="3200" u="sng" dirty="0">
              <a:solidFill>
                <a:schemeClr val="bg1"/>
              </a:solidFill>
              <a:latin typeface="Gill Sans Light"/>
              <a:cs typeface="Gill Sans Light"/>
            </a:endParaRPr>
          </a:p>
          <a:p>
            <a:pPr algn="ctr"/>
            <a:r>
              <a:rPr lang="en-US" sz="3200" dirty="0" smtClean="0">
                <a:solidFill>
                  <a:schemeClr val="bg1"/>
                </a:solidFill>
                <a:latin typeface="Gill Sans Light"/>
                <a:cs typeface="Gill Sans Light"/>
              </a:rPr>
              <a:t>Do these ideas work?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217152" y="5448528"/>
            <a:ext cx="8838143" cy="1119879"/>
          </a:xfrm>
          <a:prstGeom prst="roundRect">
            <a:avLst>
              <a:gd name="adj" fmla="val 2973"/>
            </a:avLst>
          </a:prstGeom>
          <a:solidFill>
            <a:srgbClr val="16192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bg1"/>
                </a:solidFill>
                <a:latin typeface="Gill Sans Light"/>
                <a:cs typeface="Gill Sans Light"/>
              </a:rPr>
              <a:t>Let’s see how they affect SGD’s convergence</a:t>
            </a:r>
          </a:p>
        </p:txBody>
      </p:sp>
    </p:spTree>
    <p:extLst>
      <p:ext uri="{BB962C8B-B14F-4D97-AF65-F5344CB8AC3E}">
        <p14:creationId xmlns:p14="http://schemas.microsoft.com/office/powerpoint/2010/main" val="3762962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55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Overview</a:t>
            </a:r>
            <a:endParaRPr lang="en-US" sz="55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5496" y="980728"/>
            <a:ext cx="5920761" cy="67403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Tx/>
              <a:buChar char="-"/>
            </a:pPr>
            <a:endParaRPr lang="en-US" sz="36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571500" indent="-571500">
              <a:buFontTx/>
              <a:buChar char="-"/>
            </a:pPr>
            <a:r>
              <a:rPr lang="en-US" sz="36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Distributed ML</a:t>
            </a:r>
          </a:p>
          <a:p>
            <a:pPr marL="571500" indent="-571500">
              <a:buFontTx/>
              <a:buChar char="-"/>
            </a:pPr>
            <a:endParaRPr lang="en-US" sz="36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571500" indent="-571500">
              <a:buFontTx/>
              <a:buChar char="-"/>
            </a:pPr>
            <a:r>
              <a:rPr lang="en-US" sz="36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Communication Bottlenecks</a:t>
            </a:r>
          </a:p>
          <a:p>
            <a:pPr marL="571500" indent="-571500">
              <a:buFontTx/>
              <a:buChar char="-"/>
            </a:pPr>
            <a:endParaRPr lang="en-US" sz="36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571500" indent="-571500">
              <a:buFontTx/>
              <a:buChar char="-"/>
            </a:pPr>
            <a:r>
              <a:rPr lang="en-US" sz="36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Possible solutions:</a:t>
            </a:r>
          </a:p>
          <a:p>
            <a:pPr marL="1485900" lvl="2" indent="-571500">
              <a:buFontTx/>
              <a:buChar char="-"/>
            </a:pPr>
            <a:r>
              <a:rPr lang="en-US" sz="36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Grad Quantization</a:t>
            </a:r>
          </a:p>
          <a:p>
            <a:pPr marL="1485900" lvl="2" indent="-571500">
              <a:buFontTx/>
              <a:buChar char="-"/>
            </a:pPr>
            <a:r>
              <a:rPr lang="en-US" sz="36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Grad </a:t>
            </a:r>
            <a:r>
              <a:rPr lang="en-US" sz="3600" dirty="0" err="1" smtClean="0">
                <a:solidFill>
                  <a:srgbClr val="000000"/>
                </a:solidFill>
                <a:latin typeface="Gill Sans Light"/>
                <a:cs typeface="Gill Sans Light"/>
              </a:rPr>
              <a:t>Sparsification</a:t>
            </a:r>
            <a:endParaRPr lang="en-US" sz="36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lvl="2"/>
            <a:endParaRPr lang="en-US" sz="36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lvl="1"/>
            <a:r>
              <a:rPr lang="en-US" sz="36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QSGD, </a:t>
            </a:r>
            <a:r>
              <a:rPr lang="en-US" sz="3600" dirty="0" err="1" smtClean="0">
                <a:solidFill>
                  <a:srgbClr val="000000"/>
                </a:solidFill>
                <a:latin typeface="Gill Sans Light"/>
                <a:cs typeface="Gill Sans Light"/>
              </a:rPr>
              <a:t>Terngrad</a:t>
            </a:r>
            <a:r>
              <a:rPr lang="en-US" sz="36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, and beyond</a:t>
            </a:r>
          </a:p>
          <a:p>
            <a:pPr marL="1028700" lvl="1" indent="-571500">
              <a:buFontTx/>
              <a:buChar char="-"/>
            </a:pPr>
            <a:endParaRPr lang="en-US" sz="36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1028700" lvl="1" indent="-571500">
              <a:buFontTx/>
              <a:buChar char="-"/>
            </a:pPr>
            <a:endParaRPr lang="en-US" sz="36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0462774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251227"/>
          </a:xfrm>
        </p:spPr>
        <p:txBody>
          <a:bodyPr>
            <a:normAutofit/>
          </a:bodyPr>
          <a:lstStyle/>
          <a:p>
            <a:r>
              <a:rPr lang="en-US" b="1" dirty="0" smtClean="0">
                <a:latin typeface="Gill Sans Light"/>
                <a:cs typeface="Gill Sans Light"/>
              </a:rPr>
              <a:t>Reminder SGD Rates</a:t>
            </a:r>
            <a:endParaRPr lang="en-US" i="1" dirty="0">
              <a:latin typeface="Gill Sans Light"/>
              <a:cs typeface="Gill Sans Light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35496" y="980728"/>
            <a:ext cx="2351926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571500" indent="-571500">
              <a:buFontTx/>
              <a:buChar char="-"/>
            </a:pPr>
            <a:r>
              <a:rPr lang="en-US" sz="24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Setup (ERM):</a:t>
            </a:r>
          </a:p>
          <a:p>
            <a:pPr marL="571500" indent="-571500">
              <a:buFontTx/>
              <a:buChar char="-"/>
            </a:pPr>
            <a:endParaRPr lang="en-US" sz="24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4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571500" indent="-571500">
              <a:buFontTx/>
              <a:buChar char="-"/>
            </a:pPr>
            <a:r>
              <a:rPr lang="en-US" sz="24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Algorithm:</a:t>
            </a:r>
          </a:p>
          <a:p>
            <a:pPr marL="571500" indent="-571500">
              <a:buFontTx/>
              <a:buChar char="-"/>
            </a:pPr>
            <a:endParaRPr lang="en-US" sz="24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571500" indent="-571500">
              <a:buFontTx/>
              <a:buChar char="-"/>
            </a:pPr>
            <a:endParaRPr lang="en-US" sz="24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lvl="1"/>
            <a:endParaRPr lang="en-US" sz="24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lvl="1"/>
            <a:r>
              <a:rPr lang="en-US" sz="24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 </a:t>
            </a:r>
          </a:p>
          <a:p>
            <a:pPr lvl="1"/>
            <a:r>
              <a:rPr lang="en-US" sz="24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	</a:t>
            </a:r>
          </a:p>
        </p:txBody>
      </p:sp>
      <p:pic>
        <p:nvPicPr>
          <p:cNvPr id="3" name="Picture 2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1615" y="3011904"/>
            <a:ext cx="4715441" cy="445080"/>
          </a:xfrm>
          <a:prstGeom prst="rect">
            <a:avLst/>
          </a:prstGeom>
        </p:spPr>
      </p:pic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3454" y="1525955"/>
            <a:ext cx="2463970" cy="1042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5488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251227"/>
          </a:xfrm>
        </p:spPr>
        <p:txBody>
          <a:bodyPr>
            <a:normAutofit/>
          </a:bodyPr>
          <a:lstStyle/>
          <a:p>
            <a:r>
              <a:rPr lang="en-US" b="1" dirty="0">
                <a:latin typeface="Gill Sans Light"/>
                <a:cs typeface="Gill Sans Light"/>
              </a:rPr>
              <a:t>Reminder SGD Rates</a:t>
            </a:r>
            <a:endParaRPr lang="en-US" i="1" dirty="0">
              <a:latin typeface="Gill Sans Light"/>
              <a:cs typeface="Gill Sans Light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35496" y="980728"/>
            <a:ext cx="8263801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571500" indent="-571500">
              <a:buFontTx/>
              <a:buChar char="-"/>
            </a:pPr>
            <a:r>
              <a:rPr lang="en-US" sz="24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Setup (ERM):</a:t>
            </a:r>
          </a:p>
          <a:p>
            <a:pPr marL="571500" indent="-571500">
              <a:buFontTx/>
              <a:buChar char="-"/>
            </a:pPr>
            <a:endParaRPr lang="en-US" sz="24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4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571500" indent="-571500">
              <a:buFontTx/>
              <a:buChar char="-"/>
            </a:pPr>
            <a:r>
              <a:rPr lang="en-US" sz="24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Algorithm:</a:t>
            </a:r>
          </a:p>
          <a:p>
            <a:pPr marL="571500" indent="-571500">
              <a:buFontTx/>
              <a:buChar char="-"/>
            </a:pPr>
            <a:endParaRPr lang="en-US" sz="24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571500" indent="-571500">
              <a:buFontTx/>
              <a:buChar char="-"/>
            </a:pPr>
            <a:endParaRPr lang="en-US" sz="24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571500" indent="-571500">
              <a:buFontTx/>
              <a:buChar char="-"/>
            </a:pPr>
            <a:endParaRPr lang="en-US" sz="24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571500" indent="-571500">
              <a:buFontTx/>
              <a:buChar char="-"/>
            </a:pPr>
            <a:r>
              <a:rPr lang="en-US" sz="2400" dirty="0">
                <a:solidFill>
                  <a:srgbClr val="000000"/>
                </a:solidFill>
                <a:latin typeface="Gill Sans Light"/>
                <a:cs typeface="Gill Sans Light"/>
              </a:rPr>
              <a:t>Rates = How fast we can reach to a small ball around the opt</a:t>
            </a:r>
            <a:r>
              <a:rPr lang="en-US" sz="24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.</a:t>
            </a:r>
            <a:endParaRPr lang="en-US" sz="24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pic>
        <p:nvPicPr>
          <p:cNvPr id="3" name="Picture 2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1615" y="3011904"/>
            <a:ext cx="4715441" cy="445080"/>
          </a:xfrm>
          <a:prstGeom prst="rect">
            <a:avLst/>
          </a:prstGeom>
        </p:spPr>
      </p:pic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3454" y="1525955"/>
            <a:ext cx="2463970" cy="1042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7724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251227"/>
          </a:xfrm>
        </p:spPr>
        <p:txBody>
          <a:bodyPr>
            <a:normAutofit/>
          </a:bodyPr>
          <a:lstStyle/>
          <a:p>
            <a:r>
              <a:rPr lang="en-US" b="1" dirty="0">
                <a:latin typeface="Gill Sans Light"/>
                <a:cs typeface="Gill Sans Light"/>
              </a:rPr>
              <a:t>Reminder SGD Rates</a:t>
            </a:r>
            <a:endParaRPr lang="en-US" i="1" dirty="0">
              <a:latin typeface="Gill Sans Light"/>
              <a:cs typeface="Gill Sans Light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35496" y="980728"/>
            <a:ext cx="8263801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571500" indent="-571500">
              <a:buFontTx/>
              <a:buChar char="-"/>
            </a:pPr>
            <a:r>
              <a:rPr lang="en-US" sz="24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Setup (ERM):</a:t>
            </a:r>
          </a:p>
          <a:p>
            <a:pPr marL="571500" indent="-571500">
              <a:buFontTx/>
              <a:buChar char="-"/>
            </a:pPr>
            <a:endParaRPr lang="en-US" sz="24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4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571500" indent="-571500">
              <a:buFontTx/>
              <a:buChar char="-"/>
            </a:pPr>
            <a:r>
              <a:rPr lang="en-US" sz="24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Algorithm:</a:t>
            </a:r>
          </a:p>
          <a:p>
            <a:pPr marL="571500" indent="-571500">
              <a:buFontTx/>
              <a:buChar char="-"/>
            </a:pPr>
            <a:endParaRPr lang="en-US" sz="24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571500" indent="-571500">
              <a:buFontTx/>
              <a:buChar char="-"/>
            </a:pPr>
            <a:endParaRPr lang="en-US" sz="24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571500" indent="-571500">
              <a:buFontTx/>
              <a:buChar char="-"/>
            </a:pPr>
            <a:endParaRPr lang="en-US" sz="24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571500" indent="-571500">
              <a:buFontTx/>
              <a:buChar char="-"/>
            </a:pPr>
            <a:r>
              <a:rPr lang="en-US" sz="2400" dirty="0">
                <a:solidFill>
                  <a:srgbClr val="000000"/>
                </a:solidFill>
                <a:latin typeface="Gill Sans Light"/>
                <a:cs typeface="Gill Sans Light"/>
              </a:rPr>
              <a:t>Rates = How fast we can reach to a small ball around the opt</a:t>
            </a:r>
            <a:r>
              <a:rPr lang="en-US" sz="24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.</a:t>
            </a:r>
            <a:endParaRPr lang="en-US" sz="24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571500" indent="-571500">
              <a:buFontTx/>
              <a:buChar char="-"/>
            </a:pPr>
            <a:r>
              <a:rPr lang="en-US" sz="24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Let’s make our life easy and assume:</a:t>
            </a:r>
          </a:p>
          <a:p>
            <a:pPr lvl="1"/>
            <a:r>
              <a:rPr lang="en-US" sz="24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	1) The gradient is uniformly bounded</a:t>
            </a:r>
          </a:p>
          <a:p>
            <a:pPr lvl="1"/>
            <a:endParaRPr lang="en-US" sz="24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lvl="1"/>
            <a:r>
              <a:rPr lang="en-US" sz="24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 </a:t>
            </a:r>
          </a:p>
          <a:p>
            <a:pPr lvl="1"/>
            <a:r>
              <a:rPr lang="en-US" sz="24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	2) The function is strongly convex</a:t>
            </a:r>
          </a:p>
        </p:txBody>
      </p:sp>
      <p:pic>
        <p:nvPicPr>
          <p:cNvPr id="3" name="Picture 2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1615" y="3011904"/>
            <a:ext cx="4715441" cy="445080"/>
          </a:xfrm>
          <a:prstGeom prst="rect">
            <a:avLst/>
          </a:prstGeom>
        </p:spPr>
      </p:pic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3454" y="1525955"/>
            <a:ext cx="2463970" cy="1042449"/>
          </a:xfrm>
          <a:prstGeom prst="rect">
            <a:avLst/>
          </a:prstGeom>
        </p:spPr>
      </p:pic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3454" y="5186937"/>
            <a:ext cx="3030083" cy="442707"/>
          </a:xfrm>
          <a:prstGeom prst="rect">
            <a:avLst/>
          </a:prstGeom>
        </p:spPr>
      </p:pic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6311" y="6135636"/>
            <a:ext cx="6137569" cy="604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2518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251227"/>
          </a:xfrm>
        </p:spPr>
        <p:txBody>
          <a:bodyPr>
            <a:normAutofit/>
          </a:bodyPr>
          <a:lstStyle/>
          <a:p>
            <a:r>
              <a:rPr lang="en-US" b="1" dirty="0">
                <a:latin typeface="Gill Sans Light"/>
                <a:cs typeface="Gill Sans Light"/>
              </a:rPr>
              <a:t>Reminder SGD Rates</a:t>
            </a:r>
            <a:endParaRPr lang="en-US" i="1" dirty="0">
              <a:latin typeface="Gill Sans Light"/>
              <a:cs typeface="Gill Sans Light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35496" y="980728"/>
            <a:ext cx="8263801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571500" indent="-571500">
              <a:buFontTx/>
              <a:buChar char="-"/>
            </a:pPr>
            <a:r>
              <a:rPr lang="en-US" sz="24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Setup (ERM):</a:t>
            </a:r>
          </a:p>
          <a:p>
            <a:pPr marL="571500" indent="-571500">
              <a:buFontTx/>
              <a:buChar char="-"/>
            </a:pPr>
            <a:endParaRPr lang="en-US" sz="24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4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571500" indent="-571500">
              <a:buFontTx/>
              <a:buChar char="-"/>
            </a:pPr>
            <a:r>
              <a:rPr lang="en-US" sz="24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Algorithm:</a:t>
            </a:r>
          </a:p>
          <a:p>
            <a:pPr marL="571500" indent="-571500">
              <a:buFontTx/>
              <a:buChar char="-"/>
            </a:pPr>
            <a:endParaRPr lang="en-US" sz="24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571500" indent="-571500">
              <a:buFontTx/>
              <a:buChar char="-"/>
            </a:pPr>
            <a:endParaRPr lang="en-US" sz="24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571500" indent="-571500">
              <a:buFontTx/>
              <a:buChar char="-"/>
            </a:pPr>
            <a:endParaRPr lang="en-US" sz="24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571500" indent="-571500">
              <a:buFontTx/>
              <a:buChar char="-"/>
            </a:pPr>
            <a:r>
              <a:rPr lang="en-US" sz="2400" dirty="0">
                <a:solidFill>
                  <a:srgbClr val="000000"/>
                </a:solidFill>
                <a:latin typeface="Gill Sans Light"/>
                <a:cs typeface="Gill Sans Light"/>
              </a:rPr>
              <a:t>Rates = How fast we can reach to a small ball around the opt</a:t>
            </a:r>
            <a:r>
              <a:rPr lang="en-US" sz="24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.</a:t>
            </a:r>
            <a:endParaRPr lang="en-US" sz="24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571500" indent="-571500">
              <a:buFontTx/>
              <a:buChar char="-"/>
            </a:pPr>
            <a:r>
              <a:rPr lang="en-US" sz="24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Let’s make our life easy and assume:</a:t>
            </a:r>
          </a:p>
          <a:p>
            <a:pPr lvl="1"/>
            <a:r>
              <a:rPr lang="en-US" sz="24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	1) The gradient is uniformly bounded</a:t>
            </a:r>
          </a:p>
          <a:p>
            <a:pPr lvl="1"/>
            <a:endParaRPr lang="en-US" sz="24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lvl="1"/>
            <a:r>
              <a:rPr lang="en-US" sz="24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 </a:t>
            </a:r>
          </a:p>
          <a:p>
            <a:pPr lvl="1"/>
            <a:r>
              <a:rPr lang="en-US" sz="24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	2) The function is strongly convex</a:t>
            </a:r>
          </a:p>
        </p:txBody>
      </p:sp>
      <p:pic>
        <p:nvPicPr>
          <p:cNvPr id="3" name="Picture 2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1615" y="3011904"/>
            <a:ext cx="4715441" cy="445080"/>
          </a:xfrm>
          <a:prstGeom prst="rect">
            <a:avLst/>
          </a:prstGeom>
        </p:spPr>
      </p:pic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3454" y="1525955"/>
            <a:ext cx="2463970" cy="1042449"/>
          </a:xfrm>
          <a:prstGeom prst="rect">
            <a:avLst/>
          </a:prstGeom>
        </p:spPr>
      </p:pic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3454" y="5186937"/>
            <a:ext cx="3030083" cy="442707"/>
          </a:xfrm>
          <a:prstGeom prst="rect">
            <a:avLst/>
          </a:prstGeom>
        </p:spPr>
      </p:pic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4567" y="6186631"/>
            <a:ext cx="5823215" cy="498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5015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251227"/>
          </a:xfrm>
        </p:spPr>
        <p:txBody>
          <a:bodyPr>
            <a:normAutofit/>
          </a:bodyPr>
          <a:lstStyle/>
          <a:p>
            <a:r>
              <a:rPr lang="en-US" b="1" dirty="0">
                <a:latin typeface="Gill Sans Light"/>
                <a:cs typeface="Gill Sans Light"/>
              </a:rPr>
              <a:t>Reminder SGD Rates</a:t>
            </a:r>
            <a:endParaRPr lang="en-US" i="1" dirty="0">
              <a:latin typeface="Gill Sans Light"/>
              <a:cs typeface="Gill Sans Light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35496" y="980728"/>
            <a:ext cx="8263801" cy="56938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571500" indent="-571500">
              <a:buFontTx/>
              <a:buChar char="-"/>
            </a:pPr>
            <a:r>
              <a:rPr lang="en-US" sz="24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Setup (ERM):</a:t>
            </a:r>
          </a:p>
          <a:p>
            <a:pPr marL="571500" indent="-571500">
              <a:buFontTx/>
              <a:buChar char="-"/>
            </a:pPr>
            <a:endParaRPr lang="en-US" sz="24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4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571500" indent="-571500">
              <a:buFontTx/>
              <a:buChar char="-"/>
            </a:pPr>
            <a:r>
              <a:rPr lang="en-US" sz="24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Algorithm:</a:t>
            </a:r>
          </a:p>
          <a:p>
            <a:pPr marL="571500" indent="-571500">
              <a:buFontTx/>
              <a:buChar char="-"/>
            </a:pPr>
            <a:endParaRPr lang="en-US" sz="24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571500" indent="-571500">
              <a:buFontTx/>
              <a:buChar char="-"/>
            </a:pPr>
            <a:endParaRPr lang="en-US" sz="24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571500" indent="-571500">
              <a:buFontTx/>
              <a:buChar char="-"/>
            </a:pPr>
            <a:endParaRPr lang="en-US" sz="24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571500" indent="-571500">
              <a:buFontTx/>
              <a:buChar char="-"/>
            </a:pPr>
            <a:r>
              <a:rPr lang="en-US" sz="2400" dirty="0">
                <a:solidFill>
                  <a:srgbClr val="000000"/>
                </a:solidFill>
                <a:latin typeface="Gill Sans Light"/>
                <a:cs typeface="Gill Sans Light"/>
              </a:rPr>
              <a:t>Rates = How fast we can reach to a small ball around the opt</a:t>
            </a:r>
            <a:r>
              <a:rPr lang="en-US" sz="24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.</a:t>
            </a:r>
            <a:endParaRPr lang="en-US" sz="24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571500" indent="-571500">
              <a:buFontTx/>
              <a:buChar char="-"/>
            </a:pPr>
            <a:r>
              <a:rPr lang="en-US" sz="24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Let’s make our life easy and assume:</a:t>
            </a:r>
          </a:p>
          <a:p>
            <a:pPr lvl="1"/>
            <a:r>
              <a:rPr lang="en-US" sz="24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	1) The gradient is uniformly bounded</a:t>
            </a:r>
          </a:p>
          <a:p>
            <a:pPr lvl="1"/>
            <a:endParaRPr lang="en-US" sz="24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lvl="1"/>
            <a:r>
              <a:rPr lang="en-US" sz="24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 </a:t>
            </a:r>
          </a:p>
          <a:p>
            <a:pPr lvl="1"/>
            <a:r>
              <a:rPr lang="en-US" sz="24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	2) The function is strongly convex</a:t>
            </a:r>
          </a:p>
          <a:p>
            <a:pPr lvl="1"/>
            <a:r>
              <a:rPr lang="en-US" sz="24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		 </a:t>
            </a:r>
            <a:r>
              <a:rPr lang="en-US" sz="2800" i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“Any convex function that is l2 regularized”</a:t>
            </a:r>
          </a:p>
        </p:txBody>
      </p:sp>
      <p:pic>
        <p:nvPicPr>
          <p:cNvPr id="3" name="Picture 2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1615" y="3011904"/>
            <a:ext cx="4715441" cy="445080"/>
          </a:xfrm>
          <a:prstGeom prst="rect">
            <a:avLst/>
          </a:prstGeom>
        </p:spPr>
      </p:pic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3454" y="1525955"/>
            <a:ext cx="2463970" cy="1042449"/>
          </a:xfrm>
          <a:prstGeom prst="rect">
            <a:avLst/>
          </a:prstGeom>
        </p:spPr>
      </p:pic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3454" y="5186937"/>
            <a:ext cx="3030083" cy="442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0613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251227"/>
          </a:xfrm>
        </p:spPr>
        <p:txBody>
          <a:bodyPr>
            <a:normAutofit/>
          </a:bodyPr>
          <a:lstStyle/>
          <a:p>
            <a:r>
              <a:rPr lang="en-US" b="1" dirty="0">
                <a:latin typeface="Gill Sans Light"/>
                <a:cs typeface="Gill Sans Light"/>
              </a:rPr>
              <a:t>Reminder SGD Rates</a:t>
            </a:r>
            <a:endParaRPr lang="en-US" i="1" dirty="0">
              <a:latin typeface="Gill Sans Light"/>
              <a:cs typeface="Gill Sans Light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35496" y="980728"/>
            <a:ext cx="2682946" cy="56323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571500" indent="-571500">
              <a:buFontTx/>
              <a:buChar char="-"/>
            </a:pPr>
            <a:r>
              <a:rPr lang="en-US" sz="24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Convergence</a:t>
            </a:r>
          </a:p>
          <a:p>
            <a:pPr marL="571500" indent="-571500">
              <a:buFontTx/>
              <a:buChar char="-"/>
            </a:pPr>
            <a:endParaRPr lang="en-US" sz="24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571500" indent="-571500">
              <a:buFontTx/>
              <a:buChar char="-"/>
            </a:pPr>
            <a:endParaRPr lang="en-US" sz="24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571500" indent="-571500">
              <a:buFontTx/>
              <a:buChar char="-"/>
            </a:pPr>
            <a:endParaRPr lang="en-US" sz="24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571500" indent="-571500">
              <a:buFontTx/>
              <a:buChar char="-"/>
            </a:pPr>
            <a:endParaRPr lang="en-US" sz="24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571500" indent="-571500">
              <a:buFontTx/>
              <a:buChar char="-"/>
            </a:pPr>
            <a:endParaRPr lang="en-US" sz="24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571500" indent="-571500">
              <a:buFontTx/>
              <a:buChar char="-"/>
            </a:pPr>
            <a:endParaRPr lang="en-US" sz="24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571500" indent="-571500">
              <a:buFontTx/>
              <a:buChar char="-"/>
            </a:pPr>
            <a:endParaRPr lang="en-US" sz="24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571500" indent="-571500">
              <a:buFontTx/>
              <a:buChar char="-"/>
            </a:pPr>
            <a:endParaRPr lang="en-US" sz="24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571500" indent="-571500">
              <a:buFontTx/>
              <a:buChar char="-"/>
            </a:pPr>
            <a:endParaRPr lang="en-US" sz="24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4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r>
              <a:rPr lang="en-US" sz="24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- Let’s rename things</a:t>
            </a:r>
          </a:p>
          <a:p>
            <a:pPr marL="571500" indent="-571500">
              <a:buFontTx/>
              <a:buChar char="-"/>
            </a:pPr>
            <a:endParaRPr lang="en-US" sz="24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4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304" y="1902499"/>
            <a:ext cx="8205696" cy="3437103"/>
          </a:xfrm>
          <a:prstGeom prst="rect">
            <a:avLst/>
          </a:prstGeom>
        </p:spPr>
      </p:pic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7271" y="5985928"/>
            <a:ext cx="5715000" cy="5207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3106" y="4284843"/>
            <a:ext cx="875198" cy="400110"/>
          </a:xfrm>
          <a:prstGeom prst="rect">
            <a:avLst/>
          </a:prstGeom>
          <a:solidFill>
            <a:srgbClr val="CECCFD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 smtClean="0">
                <a:latin typeface="Gill Sans Light"/>
                <a:cs typeface="Gill Sans Light"/>
              </a:rPr>
              <a:t>Asm</a:t>
            </a:r>
            <a:r>
              <a:rPr lang="en-US" sz="2000" dirty="0" smtClean="0">
                <a:latin typeface="Gill Sans Light"/>
                <a:cs typeface="Gill Sans Light"/>
              </a:rPr>
              <a:t>. 1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3106" y="4883519"/>
            <a:ext cx="875198" cy="400110"/>
          </a:xfrm>
          <a:prstGeom prst="rect">
            <a:avLst/>
          </a:prstGeom>
          <a:solidFill>
            <a:srgbClr val="CECCFD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 smtClean="0">
                <a:latin typeface="Gill Sans Light"/>
                <a:cs typeface="Gill Sans Light"/>
              </a:rPr>
              <a:t>Asm</a:t>
            </a:r>
            <a:r>
              <a:rPr lang="en-US" sz="2000" dirty="0" smtClean="0">
                <a:latin typeface="Gill Sans Light"/>
                <a:cs typeface="Gill Sans Light"/>
              </a:rPr>
              <a:t>. 2</a:t>
            </a:r>
          </a:p>
        </p:txBody>
      </p:sp>
      <p:sp>
        <p:nvSpPr>
          <p:cNvPr id="11" name="Rectangle 10"/>
          <p:cNvSpPr/>
          <p:nvPr/>
        </p:nvSpPr>
        <p:spPr>
          <a:xfrm>
            <a:off x="-464427" y="2413164"/>
            <a:ext cx="10340611" cy="61956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-464427" y="3032731"/>
            <a:ext cx="10340611" cy="116681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-464427" y="4199546"/>
            <a:ext cx="10340611" cy="68397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-586892" y="4795506"/>
            <a:ext cx="10340611" cy="62831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-301798" y="5458008"/>
            <a:ext cx="10340611" cy="131824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9459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5" grpId="0" animBg="1"/>
      <p:bldP spid="16" grpId="0" animBg="1"/>
      <p:bldP spid="21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191994" y="4400413"/>
            <a:ext cx="1869471" cy="1198589"/>
          </a:xfrm>
          <a:prstGeom prst="rect">
            <a:avLst/>
          </a:prstGeom>
          <a:solidFill>
            <a:srgbClr val="CECCFD">
              <a:alpha val="5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dirty="0" smtClean="0">
              <a:solidFill>
                <a:schemeClr val="tx1"/>
              </a:solidFill>
            </a:endParaRPr>
          </a:p>
          <a:p>
            <a:pPr algn="ctr"/>
            <a:endParaRPr lang="el-GR" dirty="0" smtClean="0">
              <a:solidFill>
                <a:schemeClr val="tx1"/>
              </a:solidFill>
            </a:endParaRPr>
          </a:p>
          <a:p>
            <a:pPr algn="ctr"/>
            <a:endParaRPr lang="el-GR" dirty="0" smtClean="0">
              <a:solidFill>
                <a:schemeClr val="tx1"/>
              </a:solidFill>
            </a:endParaRPr>
          </a:p>
          <a:p>
            <a:pPr algn="ctr"/>
            <a:r>
              <a:rPr lang="el-GR" dirty="0" smtClean="0">
                <a:solidFill>
                  <a:schemeClr val="tx1"/>
                </a:solidFill>
              </a:rPr>
              <a:t>= ε/2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318338" y="4400413"/>
            <a:ext cx="699270" cy="1198589"/>
          </a:xfrm>
          <a:prstGeom prst="rect">
            <a:avLst/>
          </a:prstGeom>
          <a:solidFill>
            <a:srgbClr val="CECCFD">
              <a:alpha val="5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dirty="0" smtClean="0"/>
          </a:p>
          <a:p>
            <a:pPr algn="ctr"/>
            <a:endParaRPr lang="el-GR" dirty="0" smtClean="0"/>
          </a:p>
          <a:p>
            <a:pPr algn="ctr"/>
            <a:endParaRPr lang="el-GR" dirty="0" smtClean="0"/>
          </a:p>
          <a:p>
            <a:pPr algn="ctr"/>
            <a:r>
              <a:rPr lang="el-GR" dirty="0" smtClean="0">
                <a:solidFill>
                  <a:srgbClr val="000000"/>
                </a:solidFill>
              </a:rPr>
              <a:t>= ε/2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251227"/>
          </a:xfrm>
        </p:spPr>
        <p:txBody>
          <a:bodyPr>
            <a:normAutofit/>
          </a:bodyPr>
          <a:lstStyle/>
          <a:p>
            <a:r>
              <a:rPr lang="en-US" b="1" dirty="0">
                <a:latin typeface="Gill Sans Light"/>
                <a:cs typeface="Gill Sans Light"/>
              </a:rPr>
              <a:t>Reminder SGD Rates</a:t>
            </a:r>
            <a:endParaRPr lang="en-US" i="1" dirty="0">
              <a:latin typeface="Gill Sans Light"/>
              <a:cs typeface="Gill Sans Light"/>
            </a:endParaRPr>
          </a:p>
        </p:txBody>
      </p:sp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8668" y="1030331"/>
            <a:ext cx="6764348" cy="404072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5496" y="980728"/>
            <a:ext cx="5947061" cy="56323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- Let’s expand!</a:t>
            </a:r>
            <a:endParaRPr lang="el-GR" sz="24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l-GR" sz="24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l-GR" sz="24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l-GR" sz="24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l-GR" sz="24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l-GR" sz="24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l-GR" sz="24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l-GR" sz="24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l-GR" sz="24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l-GR" sz="24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r>
              <a:rPr lang="en-US" sz="2400" dirty="0">
                <a:solidFill>
                  <a:srgbClr val="000000"/>
                </a:solidFill>
                <a:latin typeface="Gill Sans Light"/>
                <a:cs typeface="Gill Sans Light"/>
              </a:rPr>
              <a:t/>
            </a:r>
            <a:br>
              <a:rPr lang="en-US" sz="2400" dirty="0">
                <a:solidFill>
                  <a:srgbClr val="000000"/>
                </a:solidFill>
                <a:latin typeface="Gill Sans Light"/>
                <a:cs typeface="Gill Sans Light"/>
              </a:rPr>
            </a:br>
            <a:endParaRPr lang="el-GR" sz="24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l-GR" sz="10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r>
              <a:rPr lang="en-US" sz="24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Q: </a:t>
            </a:r>
            <a:r>
              <a:rPr lang="en-US" sz="2400" dirty="0" err="1" smtClean="0">
                <a:solidFill>
                  <a:srgbClr val="000000"/>
                </a:solidFill>
                <a:latin typeface="Gill Sans Light"/>
                <a:cs typeface="Gill Sans Light"/>
              </a:rPr>
              <a:t>Stepsize</a:t>
            </a:r>
            <a:r>
              <a:rPr lang="en-US" sz="24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 and iterations to reach accuracy </a:t>
            </a:r>
            <a:r>
              <a:rPr lang="el-GR" sz="24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ε?</a:t>
            </a:r>
          </a:p>
          <a:p>
            <a:r>
              <a:rPr lang="en-US" sz="24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A: </a:t>
            </a:r>
            <a:endParaRPr lang="el-GR" sz="24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0115" y="5940011"/>
            <a:ext cx="1645177" cy="673027"/>
          </a:xfrm>
          <a:prstGeom prst="rect">
            <a:avLst/>
          </a:prstGeom>
        </p:spPr>
      </p:pic>
      <p:pic>
        <p:nvPicPr>
          <p:cNvPr id="17" name="Picture 16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9450" y="5886947"/>
            <a:ext cx="3739081" cy="805471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-108841" y="1459502"/>
            <a:ext cx="10340611" cy="214186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-46268" y="3601368"/>
            <a:ext cx="10340611" cy="79904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343085" y="4322347"/>
            <a:ext cx="10340611" cy="135454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-46268" y="5599002"/>
            <a:ext cx="10340611" cy="123797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3324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4" grpId="0" animBg="1"/>
      <p:bldP spid="1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95"/>
            <a:ext cx="9144000" cy="121629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chemeClr val="tx1"/>
                </a:solidFill>
                <a:latin typeface="Gill Sans Light"/>
                <a:cs typeface="Gill Sans Light"/>
              </a:rPr>
              <a:t>High-level requirements</a:t>
            </a:r>
            <a:endParaRPr lang="en-US" sz="4400" dirty="0">
              <a:solidFill>
                <a:schemeClr val="tx1"/>
              </a:solidFill>
              <a:latin typeface="Gill Sans Light"/>
              <a:cs typeface="Gill Sans Ligh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-14598" y="1844033"/>
            <a:ext cx="9144000" cy="5632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Tx/>
              <a:buChar char="-"/>
            </a:pPr>
            <a:r>
              <a:rPr lang="en-US" sz="36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E[Stochastic gradient] = true gradient</a:t>
            </a:r>
          </a:p>
          <a:p>
            <a:pPr marL="571500" indent="-571500">
              <a:buFontTx/>
              <a:buChar char="-"/>
            </a:pPr>
            <a:endParaRPr lang="en-US" sz="36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571500" indent="-571500">
              <a:buFontTx/>
              <a:buChar char="-"/>
            </a:pPr>
            <a:endParaRPr lang="en-US" sz="36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571500" indent="-571500">
              <a:buFontTx/>
              <a:buChar char="-"/>
            </a:pPr>
            <a:r>
              <a:rPr lang="en-US" sz="36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Variance M is small, so that SGD doesn’t take too many iterations</a:t>
            </a:r>
          </a:p>
          <a:p>
            <a:pPr marL="571500" indent="-571500">
              <a:buFontTx/>
              <a:buChar char="-"/>
            </a:pPr>
            <a:endParaRPr lang="en-US" sz="36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571500" indent="-571500">
              <a:buFontTx/>
              <a:buChar char="-"/>
            </a:pPr>
            <a:r>
              <a:rPr lang="en-US" sz="36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Does simple </a:t>
            </a:r>
            <a:r>
              <a:rPr lang="en-US" sz="3600" dirty="0" err="1" smtClean="0">
                <a:solidFill>
                  <a:srgbClr val="000000"/>
                </a:solidFill>
                <a:latin typeface="Gill Sans Light"/>
                <a:cs typeface="Gill Sans Light"/>
              </a:rPr>
              <a:t>sparsification</a:t>
            </a:r>
            <a:r>
              <a:rPr lang="en-US" sz="36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 and quantization satisfy the above?</a:t>
            </a:r>
          </a:p>
          <a:p>
            <a:pPr marL="571500" indent="-571500">
              <a:buFontTx/>
              <a:buChar char="-"/>
            </a:pPr>
            <a:endParaRPr lang="en-US" sz="3600" b="1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3600" b="1" dirty="0" smtClean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5946540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95"/>
            <a:ext cx="9144000" cy="121629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chemeClr val="tx1"/>
                </a:solidFill>
                <a:latin typeface="Gill Sans Light"/>
                <a:cs typeface="Gill Sans Light"/>
              </a:rPr>
              <a:t>Uniform </a:t>
            </a:r>
            <a:r>
              <a:rPr lang="en-US" sz="4400" dirty="0" err="1" smtClean="0">
                <a:solidFill>
                  <a:schemeClr val="tx1"/>
                </a:solidFill>
                <a:latin typeface="Gill Sans Light"/>
                <a:cs typeface="Gill Sans Light"/>
              </a:rPr>
              <a:t>Sparsification</a:t>
            </a:r>
            <a:endParaRPr lang="en-US" sz="4400" dirty="0">
              <a:solidFill>
                <a:schemeClr val="tx1"/>
              </a:solidFill>
              <a:latin typeface="Gill Sans Light"/>
              <a:cs typeface="Gill Sans Ligh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-14598" y="852044"/>
            <a:ext cx="91440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Tx/>
              <a:buChar char="-"/>
            </a:pPr>
            <a:endParaRPr lang="en-US" sz="36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571500" indent="-571500">
              <a:buFontTx/>
              <a:buChar char="-"/>
            </a:pPr>
            <a:endParaRPr lang="en-US" sz="3600" b="1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571500" indent="-571500">
              <a:buFontTx/>
              <a:buChar char="-"/>
            </a:pPr>
            <a:endParaRPr lang="en-US" sz="3600" b="1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571500" indent="-571500">
              <a:buFontTx/>
              <a:buChar char="-"/>
            </a:pPr>
            <a:endParaRPr lang="en-US" sz="3600" b="1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571500" indent="-571500">
              <a:buFontTx/>
              <a:buChar char="-"/>
            </a:pPr>
            <a:endParaRPr lang="en-US" sz="3600" b="1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571500" indent="-571500">
              <a:buFontTx/>
              <a:buChar char="-"/>
            </a:pPr>
            <a:endParaRPr lang="en-US" sz="3600" b="1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571500" indent="-571500">
              <a:buFontTx/>
              <a:buChar char="-"/>
            </a:pPr>
            <a:endParaRPr lang="en-US" sz="3600" b="1" dirty="0" smtClean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615214" y="1221290"/>
            <a:ext cx="807339" cy="3957697"/>
          </a:xfrm>
          <a:prstGeom prst="rect">
            <a:avLst/>
          </a:prstGeom>
          <a:solidFill>
            <a:srgbClr val="0E173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r-IN" sz="2500" dirty="0">
                <a:solidFill>
                  <a:srgbClr val="E46C0A"/>
                </a:solidFill>
                <a:latin typeface="Gill Sans Light"/>
                <a:cs typeface="Gill Sans Light"/>
              </a:rPr>
              <a:t>3</a:t>
            </a:r>
          </a:p>
          <a:p>
            <a:pPr algn="ctr"/>
            <a:r>
              <a:rPr lang="mr-IN" sz="2500" dirty="0">
                <a:solidFill>
                  <a:srgbClr val="E46C0A"/>
                </a:solidFill>
                <a:latin typeface="Gill Sans Light"/>
                <a:cs typeface="Gill Sans Light"/>
              </a:rPr>
              <a:t>2</a:t>
            </a:r>
          </a:p>
          <a:p>
            <a:pPr algn="ctr"/>
            <a:r>
              <a:rPr lang="mr-IN" sz="2500" dirty="0">
                <a:solidFill>
                  <a:srgbClr val="E46C0A"/>
                </a:solidFill>
                <a:latin typeface="Gill Sans Light"/>
                <a:cs typeface="Gill Sans Light"/>
              </a:rPr>
              <a:t>-13</a:t>
            </a:r>
          </a:p>
          <a:p>
            <a:pPr algn="ctr"/>
            <a:r>
              <a:rPr lang="en-US" sz="2500" dirty="0">
                <a:latin typeface="Gill Sans Light"/>
                <a:cs typeface="Gill Sans Light"/>
              </a:rPr>
              <a:t>0</a:t>
            </a:r>
            <a:endParaRPr lang="mr-IN" sz="2500" dirty="0">
              <a:latin typeface="Gill Sans Light"/>
              <a:cs typeface="Gill Sans Light"/>
            </a:endParaRPr>
          </a:p>
          <a:p>
            <a:pPr algn="ctr"/>
            <a:r>
              <a:rPr lang="mr-IN" sz="2500" dirty="0" smtClean="0">
                <a:solidFill>
                  <a:srgbClr val="E46C0A"/>
                </a:solidFill>
                <a:latin typeface="Gill Sans Light"/>
                <a:cs typeface="Gill Sans Light"/>
              </a:rPr>
              <a:t>7</a:t>
            </a:r>
            <a:endParaRPr lang="mr-IN" sz="2500" dirty="0">
              <a:solidFill>
                <a:srgbClr val="E46C0A"/>
              </a:solidFill>
              <a:latin typeface="Gill Sans Light"/>
              <a:cs typeface="Gill Sans Light"/>
            </a:endParaRPr>
          </a:p>
          <a:p>
            <a:pPr algn="ctr"/>
            <a:r>
              <a:rPr lang="mr-IN" sz="2500" dirty="0">
                <a:solidFill>
                  <a:srgbClr val="E46C0A"/>
                </a:solidFill>
                <a:latin typeface="Gill Sans Light"/>
                <a:cs typeface="Gill Sans Light"/>
              </a:rPr>
              <a:t>9</a:t>
            </a:r>
          </a:p>
          <a:p>
            <a:pPr algn="ctr"/>
            <a:r>
              <a:rPr lang="mr-IN" sz="2500" dirty="0">
                <a:solidFill>
                  <a:srgbClr val="E46C0A"/>
                </a:solidFill>
                <a:latin typeface="Gill Sans Light"/>
                <a:cs typeface="Gill Sans Light"/>
              </a:rPr>
              <a:t>-5</a:t>
            </a:r>
          </a:p>
          <a:p>
            <a:pPr algn="ctr"/>
            <a:r>
              <a:rPr lang="mr-IN" sz="2500" dirty="0">
                <a:solidFill>
                  <a:srgbClr val="E46C0A"/>
                </a:solidFill>
                <a:latin typeface="Gill Sans Light"/>
                <a:cs typeface="Gill Sans Light"/>
              </a:rPr>
              <a:t>-6</a:t>
            </a:r>
          </a:p>
          <a:p>
            <a:pPr algn="ctr"/>
            <a:r>
              <a:rPr lang="mr-IN" sz="2500" dirty="0">
                <a:solidFill>
                  <a:srgbClr val="E46C0A"/>
                </a:solidFill>
                <a:latin typeface="Gill Sans Light"/>
                <a:cs typeface="Gill Sans Light"/>
              </a:rPr>
              <a:t>25</a:t>
            </a:r>
          </a:p>
          <a:p>
            <a:pPr algn="ctr"/>
            <a:r>
              <a:rPr lang="mr-IN" sz="2500" dirty="0">
                <a:solidFill>
                  <a:srgbClr val="E46C0A"/>
                </a:solidFill>
                <a:latin typeface="Gill Sans Light"/>
                <a:cs typeface="Gill Sans Light"/>
              </a:rPr>
              <a:t>-23</a:t>
            </a:r>
          </a:p>
        </p:txBody>
      </p:sp>
      <p:pic>
        <p:nvPicPr>
          <p:cNvPr id="4" name="Picture 3" descr="bf_g_i_=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470" y="3043178"/>
            <a:ext cx="863600" cy="330200"/>
          </a:xfrm>
          <a:prstGeom prst="rect">
            <a:avLst/>
          </a:prstGeom>
        </p:spPr>
      </p:pic>
      <p:sp>
        <p:nvSpPr>
          <p:cNvPr id="5" name="Right Arrow 4"/>
          <p:cNvSpPr/>
          <p:nvPr/>
        </p:nvSpPr>
        <p:spPr>
          <a:xfrm>
            <a:off x="2686419" y="2334993"/>
            <a:ext cx="2881795" cy="1416370"/>
          </a:xfrm>
          <a:prstGeom prst="rightArrow">
            <a:avLst/>
          </a:prstGeom>
          <a:solidFill>
            <a:srgbClr val="F2939F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000" dirty="0" err="1" smtClean="0">
                <a:latin typeface="Gill Sans Light"/>
                <a:cs typeface="Gill Sans Light"/>
              </a:rPr>
              <a:t>Sparsify</a:t>
            </a:r>
            <a:endParaRPr lang="en-US" sz="3000" dirty="0">
              <a:latin typeface="Gill Sans Light"/>
              <a:cs typeface="Gill Sans Light"/>
            </a:endParaRPr>
          </a:p>
        </p:txBody>
      </p:sp>
      <p:pic>
        <p:nvPicPr>
          <p:cNvPr id="6" name="Picture 5" descr="P(_bf_g_i)_=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8849" y="2868619"/>
            <a:ext cx="1574800" cy="4699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7596329" y="1202711"/>
            <a:ext cx="807339" cy="3957697"/>
          </a:xfrm>
          <a:prstGeom prst="rect">
            <a:avLst/>
          </a:prstGeom>
          <a:solidFill>
            <a:srgbClr val="0E173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 smtClean="0">
                <a:latin typeface="Gill Sans Light"/>
                <a:cs typeface="Gill Sans Light"/>
              </a:rPr>
              <a:t>0</a:t>
            </a:r>
            <a:endParaRPr lang="mr-IN" sz="2500" dirty="0">
              <a:latin typeface="Gill Sans Light"/>
              <a:cs typeface="Gill Sans Light"/>
            </a:endParaRPr>
          </a:p>
          <a:p>
            <a:pPr algn="ctr"/>
            <a:r>
              <a:rPr lang="en-US" sz="2500" dirty="0" smtClean="0">
                <a:latin typeface="Gill Sans Light"/>
                <a:cs typeface="Gill Sans Light"/>
              </a:rPr>
              <a:t>0</a:t>
            </a:r>
            <a:endParaRPr lang="mr-IN" sz="2500" dirty="0">
              <a:latin typeface="Gill Sans Light"/>
              <a:cs typeface="Gill Sans Light"/>
            </a:endParaRPr>
          </a:p>
          <a:p>
            <a:pPr algn="ctr"/>
            <a:r>
              <a:rPr lang="en-US" sz="2500" dirty="0">
                <a:latin typeface="Gill Sans Light"/>
                <a:cs typeface="Gill Sans Light"/>
              </a:rPr>
              <a:t>0</a:t>
            </a:r>
            <a:endParaRPr lang="mr-IN" sz="2500" dirty="0">
              <a:latin typeface="Gill Sans Light"/>
              <a:cs typeface="Gill Sans Light"/>
            </a:endParaRPr>
          </a:p>
          <a:p>
            <a:pPr algn="ctr"/>
            <a:r>
              <a:rPr lang="mr-IN" sz="2500" dirty="0" smtClean="0">
                <a:latin typeface="Gill Sans Light"/>
                <a:cs typeface="Gill Sans Light"/>
              </a:rPr>
              <a:t>0</a:t>
            </a:r>
            <a:endParaRPr lang="mr-IN" sz="2500" dirty="0">
              <a:latin typeface="Gill Sans Light"/>
              <a:cs typeface="Gill Sans Light"/>
            </a:endParaRPr>
          </a:p>
          <a:p>
            <a:pPr algn="ctr"/>
            <a:r>
              <a:rPr lang="mr-IN" sz="2500" b="1" dirty="0">
                <a:solidFill>
                  <a:srgbClr val="E46C0A"/>
                </a:solidFill>
                <a:latin typeface="Gill Sans Light"/>
                <a:cs typeface="Gill Sans Light"/>
              </a:rPr>
              <a:t>7</a:t>
            </a:r>
          </a:p>
          <a:p>
            <a:pPr algn="ctr"/>
            <a:r>
              <a:rPr lang="en-US" sz="2500" dirty="0">
                <a:latin typeface="Gill Sans Light"/>
                <a:cs typeface="Gill Sans Light"/>
              </a:rPr>
              <a:t>0</a:t>
            </a:r>
            <a:endParaRPr lang="mr-IN" sz="2500" dirty="0">
              <a:latin typeface="Gill Sans Light"/>
              <a:cs typeface="Gill Sans Light"/>
            </a:endParaRPr>
          </a:p>
          <a:p>
            <a:pPr algn="ctr"/>
            <a:r>
              <a:rPr lang="mr-IN" sz="2500" b="1" dirty="0" smtClean="0">
                <a:solidFill>
                  <a:srgbClr val="E46C0A"/>
                </a:solidFill>
                <a:latin typeface="Gill Sans Light"/>
                <a:cs typeface="Gill Sans Light"/>
              </a:rPr>
              <a:t>-</a:t>
            </a:r>
            <a:r>
              <a:rPr lang="mr-IN" sz="2500" b="1" dirty="0">
                <a:solidFill>
                  <a:srgbClr val="E46C0A"/>
                </a:solidFill>
                <a:latin typeface="Gill Sans Light"/>
                <a:cs typeface="Gill Sans Light"/>
              </a:rPr>
              <a:t>5</a:t>
            </a:r>
          </a:p>
          <a:p>
            <a:pPr algn="ctr"/>
            <a:r>
              <a:rPr lang="en-US" sz="2500" dirty="0">
                <a:latin typeface="Gill Sans Light"/>
                <a:cs typeface="Gill Sans Light"/>
              </a:rPr>
              <a:t>0</a:t>
            </a:r>
            <a:endParaRPr lang="mr-IN" sz="2500" dirty="0">
              <a:latin typeface="Gill Sans Light"/>
              <a:cs typeface="Gill Sans Light"/>
            </a:endParaRPr>
          </a:p>
          <a:p>
            <a:pPr algn="ctr"/>
            <a:r>
              <a:rPr lang="mr-IN" sz="2500" b="1" dirty="0" smtClean="0">
                <a:solidFill>
                  <a:schemeClr val="accent6">
                    <a:lumMod val="75000"/>
                  </a:schemeClr>
                </a:solidFill>
                <a:latin typeface="Gill Sans Light"/>
                <a:cs typeface="Gill Sans Light"/>
              </a:rPr>
              <a:t>25</a:t>
            </a:r>
            <a:endParaRPr lang="mr-IN" sz="2500" b="1" dirty="0">
              <a:solidFill>
                <a:schemeClr val="accent6">
                  <a:lumMod val="75000"/>
                </a:schemeClr>
              </a:solidFill>
              <a:latin typeface="Gill Sans Light"/>
              <a:cs typeface="Gill Sans Light"/>
            </a:endParaRPr>
          </a:p>
          <a:p>
            <a:pPr algn="ctr"/>
            <a:r>
              <a:rPr lang="en-US" sz="2500" dirty="0">
                <a:latin typeface="Gill Sans Light"/>
                <a:cs typeface="Gill Sans Light"/>
              </a:rPr>
              <a:t>0</a:t>
            </a:r>
            <a:endParaRPr lang="mr-IN" sz="2500" dirty="0">
              <a:latin typeface="Gill Sans Light"/>
              <a:cs typeface="Gill Sans Light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3481015" y="5571283"/>
            <a:ext cx="5781797" cy="1135469"/>
          </a:xfrm>
          <a:prstGeom prst="roundRect">
            <a:avLst>
              <a:gd name="adj" fmla="val 2973"/>
            </a:avLst>
          </a:prstGeom>
          <a:solidFill>
            <a:srgbClr val="0E1730">
              <a:alpha val="10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  <a:latin typeface="Gill Sans Light"/>
                <a:cs typeface="Gill Sans Light"/>
              </a:rPr>
              <a:t> </a:t>
            </a:r>
            <a:r>
              <a:rPr lang="en-US" sz="3200" i="1" dirty="0" smtClean="0">
                <a:solidFill>
                  <a:schemeClr val="tx1"/>
                </a:solidFill>
                <a:latin typeface="Gill Sans Light"/>
                <a:cs typeface="Gill Sans Light"/>
              </a:rPr>
              <a:t>P[</a:t>
            </a:r>
            <a:r>
              <a:rPr lang="en-US" sz="3200" i="1" dirty="0" err="1">
                <a:solidFill>
                  <a:schemeClr val="tx1"/>
                </a:solidFill>
                <a:latin typeface="Gill Sans Light"/>
                <a:cs typeface="Gill Sans Light"/>
              </a:rPr>
              <a:t>i</a:t>
            </a:r>
            <a:r>
              <a:rPr lang="en-US" sz="3200" i="1" dirty="0" err="1" smtClean="0">
                <a:solidFill>
                  <a:schemeClr val="tx1"/>
                </a:solidFill>
                <a:latin typeface="Gill Sans Light"/>
                <a:cs typeface="Gill Sans Light"/>
              </a:rPr>
              <a:t>,i</a:t>
            </a:r>
            <a:r>
              <a:rPr lang="en-US" sz="3200" i="1" dirty="0" smtClean="0">
                <a:solidFill>
                  <a:schemeClr val="tx1"/>
                </a:solidFill>
                <a:latin typeface="Gill Sans Light"/>
                <a:cs typeface="Gill Sans Light"/>
              </a:rPr>
              <a:t>] </a:t>
            </a:r>
            <a:r>
              <a:rPr lang="en-US" sz="3200" dirty="0" smtClean="0">
                <a:solidFill>
                  <a:schemeClr val="tx1"/>
                </a:solidFill>
                <a:latin typeface="Gill Sans Light"/>
                <a:cs typeface="Gill Sans Light"/>
              </a:rPr>
              <a:t>is 1 with probability </a:t>
            </a:r>
            <a:r>
              <a:rPr lang="en-US" sz="3200" i="1" dirty="0" smtClean="0">
                <a:solidFill>
                  <a:schemeClr val="tx1"/>
                </a:solidFill>
                <a:latin typeface="Gill Sans Light"/>
                <a:cs typeface="Gill Sans Light"/>
              </a:rPr>
              <a:t>p</a:t>
            </a:r>
          </a:p>
          <a:p>
            <a:pPr algn="ctr"/>
            <a:r>
              <a:rPr lang="en-US" sz="3200" dirty="0" smtClean="0">
                <a:solidFill>
                  <a:schemeClr val="tx1"/>
                </a:solidFill>
                <a:latin typeface="Gill Sans Light"/>
                <a:cs typeface="Gill Sans Light"/>
              </a:rPr>
              <a:t>Expected </a:t>
            </a:r>
            <a:r>
              <a:rPr lang="en-US" sz="3200" dirty="0" err="1" smtClean="0">
                <a:solidFill>
                  <a:schemeClr val="tx1"/>
                </a:solidFill>
                <a:latin typeface="Gill Sans Light"/>
                <a:cs typeface="Gill Sans Light"/>
              </a:rPr>
              <a:t>sparsity</a:t>
            </a:r>
            <a:r>
              <a:rPr lang="en-US" sz="3200" dirty="0" smtClean="0">
                <a:solidFill>
                  <a:schemeClr val="tx1"/>
                </a:solidFill>
                <a:latin typeface="Gill Sans Light"/>
                <a:cs typeface="Gill Sans Light"/>
              </a:rPr>
              <a:t> </a:t>
            </a:r>
            <a:r>
              <a:rPr lang="en-US" sz="3200" i="1" dirty="0" err="1" smtClean="0">
                <a:solidFill>
                  <a:schemeClr val="tx1"/>
                </a:solidFill>
                <a:latin typeface="Gill Sans Light"/>
                <a:cs typeface="Gill Sans Light"/>
              </a:rPr>
              <a:t>pd</a:t>
            </a:r>
            <a:endParaRPr lang="en-US" sz="3200" i="1" dirty="0" smtClean="0">
              <a:solidFill>
                <a:schemeClr val="tx1"/>
              </a:solidFill>
              <a:latin typeface="Gill Sans Light"/>
              <a:cs typeface="Gill Sans Light"/>
            </a:endParaRPr>
          </a:p>
        </p:txBody>
      </p:sp>
      <p:pic>
        <p:nvPicPr>
          <p:cNvPr id="9" name="Picture 8" descr="P(_bf_g_i)_=_P_b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388" y="5989464"/>
            <a:ext cx="24638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9607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95"/>
            <a:ext cx="9144000" cy="121629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chemeClr val="tx1"/>
                </a:solidFill>
                <a:latin typeface="Gill Sans Light"/>
                <a:cs typeface="Gill Sans Light"/>
              </a:rPr>
              <a:t>Uniform </a:t>
            </a:r>
            <a:r>
              <a:rPr lang="en-US" sz="4400" dirty="0" err="1">
                <a:solidFill>
                  <a:schemeClr val="tx1"/>
                </a:solidFill>
                <a:latin typeface="Gill Sans Light"/>
                <a:cs typeface="Gill Sans Light"/>
              </a:rPr>
              <a:t>Sparsification</a:t>
            </a:r>
            <a:endParaRPr lang="en-US" sz="4400" dirty="0">
              <a:solidFill>
                <a:schemeClr val="tx1"/>
              </a:solidFill>
              <a:latin typeface="Gill Sans Light"/>
              <a:cs typeface="Gill Sans Ligh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-14598" y="1388193"/>
            <a:ext cx="9144000" cy="106182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Tx/>
              <a:buChar char="-"/>
            </a:pPr>
            <a:r>
              <a:rPr lang="en-US" sz="36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We can re-write the SGD iteration as</a:t>
            </a:r>
          </a:p>
          <a:p>
            <a:endParaRPr lang="en-US" sz="36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571500" indent="-571500">
              <a:buFontTx/>
              <a:buChar char="-"/>
            </a:pPr>
            <a:endParaRPr lang="en-US" sz="36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571500" indent="-571500">
              <a:buFontTx/>
              <a:buChar char="-"/>
            </a:pPr>
            <a:endParaRPr lang="en-US" sz="36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571500" indent="-571500">
              <a:buFontTx/>
              <a:buChar char="-"/>
            </a:pPr>
            <a:r>
              <a:rPr lang="en-US" sz="36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In expectation, we have</a:t>
            </a:r>
          </a:p>
          <a:p>
            <a:pPr marL="571500" indent="-571500">
              <a:buFontTx/>
              <a:buChar char="-"/>
            </a:pPr>
            <a:endParaRPr lang="en-US" sz="36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571500" indent="-571500">
              <a:buFontTx/>
              <a:buChar char="-"/>
            </a:pPr>
            <a:endParaRPr lang="en-US" sz="36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571500" indent="-571500">
              <a:buFontTx/>
              <a:buChar char="-"/>
            </a:pPr>
            <a:endParaRPr lang="en-US" sz="36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36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36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36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571500" indent="-571500">
              <a:buFontTx/>
              <a:buChar char="-"/>
            </a:pPr>
            <a:endParaRPr lang="en-US" sz="36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571500" indent="-571500">
              <a:buFontTx/>
              <a:buChar char="-"/>
            </a:pPr>
            <a:endParaRPr lang="en-US" sz="3600" b="1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571500" indent="-571500">
              <a:buFontTx/>
              <a:buChar char="-"/>
            </a:pPr>
            <a:endParaRPr lang="en-US" sz="3600" b="1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571500" indent="-571500">
              <a:buFontTx/>
              <a:buChar char="-"/>
            </a:pPr>
            <a:endParaRPr lang="en-US" sz="3600" b="1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571500" indent="-571500">
              <a:buFontTx/>
              <a:buChar char="-"/>
            </a:pPr>
            <a:endParaRPr lang="en-US" sz="3600" b="1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571500" indent="-571500">
              <a:buFontTx/>
              <a:buChar char="-"/>
            </a:pPr>
            <a:endParaRPr lang="en-US" sz="3600" b="1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571500" indent="-571500">
              <a:buFontTx/>
              <a:buChar char="-"/>
            </a:pPr>
            <a:endParaRPr lang="en-US" sz="3600" b="1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571500" indent="-571500">
              <a:buFontTx/>
              <a:buChar char="-"/>
            </a:pPr>
            <a:r>
              <a:rPr lang="en-US" sz="3600" b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How does it perform?</a:t>
            </a:r>
            <a:endParaRPr lang="en-US" sz="3600" b="1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pic>
        <p:nvPicPr>
          <p:cNvPr id="6" name="Picture 5" descr="w_k+1_=_w_k-_fra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867" y="2147619"/>
            <a:ext cx="5270500" cy="914400"/>
          </a:xfrm>
          <a:prstGeom prst="rect">
            <a:avLst/>
          </a:prstGeom>
        </p:spPr>
      </p:pic>
      <p:pic>
        <p:nvPicPr>
          <p:cNvPr id="8" name="Picture 7" descr="mathbb_E_frac_1_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3159" y="4460753"/>
            <a:ext cx="5626100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3229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27941" t="20809" r="28268" b="22002"/>
          <a:stretch/>
        </p:blipFill>
        <p:spPr>
          <a:xfrm>
            <a:off x="2318869" y="1494119"/>
            <a:ext cx="4362822" cy="42731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Rounded Rectangle 3"/>
          <p:cNvSpPr/>
          <p:nvPr/>
        </p:nvSpPr>
        <p:spPr>
          <a:xfrm>
            <a:off x="7008613" y="2058033"/>
            <a:ext cx="2135388" cy="840556"/>
          </a:xfrm>
          <a:prstGeom prst="roundRect">
            <a:avLst>
              <a:gd name="adj" fmla="val 8888"/>
            </a:avLst>
          </a:prstGeom>
          <a:solidFill>
            <a:srgbClr val="20268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Gill Sans Light"/>
                <a:cs typeface="Gill Sans Light"/>
              </a:rPr>
              <a:t>Stores the model</a:t>
            </a:r>
            <a:endParaRPr lang="en-US" sz="2000" dirty="0">
              <a:solidFill>
                <a:schemeClr val="bg1"/>
              </a:solidFill>
              <a:latin typeface="Gill Sans Light"/>
              <a:cs typeface="Gill Sans Light"/>
            </a:endParaRPr>
          </a:p>
        </p:txBody>
      </p:sp>
      <p:cxnSp>
        <p:nvCxnSpPr>
          <p:cNvPr id="6" name="Straight Arrow Connector 5"/>
          <p:cNvCxnSpPr>
            <a:stCxn id="4" idx="1"/>
          </p:cNvCxnSpPr>
          <p:nvPr/>
        </p:nvCxnSpPr>
        <p:spPr>
          <a:xfrm flipH="1">
            <a:off x="5021440" y="2478310"/>
            <a:ext cx="1987175" cy="5223"/>
          </a:xfrm>
          <a:prstGeom prst="straightConnector1">
            <a:avLst/>
          </a:prstGeom>
          <a:ln>
            <a:solidFill>
              <a:srgbClr val="C62E5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ounded Rectangle 6"/>
          <p:cNvSpPr/>
          <p:nvPr/>
        </p:nvSpPr>
        <p:spPr>
          <a:xfrm>
            <a:off x="2602753" y="6017445"/>
            <a:ext cx="3194425" cy="840556"/>
          </a:xfrm>
          <a:prstGeom prst="roundRect">
            <a:avLst>
              <a:gd name="adj" fmla="val 8888"/>
            </a:avLst>
          </a:prstGeom>
          <a:solidFill>
            <a:srgbClr val="20268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Gill Sans Light"/>
                <a:cs typeface="Gill Sans Light"/>
              </a:rPr>
              <a:t>Gradient Computations</a:t>
            </a:r>
            <a:endParaRPr lang="en-US" sz="2400" dirty="0">
              <a:solidFill>
                <a:schemeClr val="bg1"/>
              </a:solidFill>
              <a:latin typeface="Gill Sans Light"/>
              <a:cs typeface="Gill Sans Light"/>
            </a:endParaRPr>
          </a:p>
        </p:txBody>
      </p:sp>
      <p:cxnSp>
        <p:nvCxnSpPr>
          <p:cNvPr id="8" name="Straight Arrow Connector 7"/>
          <p:cNvCxnSpPr>
            <a:stCxn id="7" idx="0"/>
          </p:cNvCxnSpPr>
          <p:nvPr/>
        </p:nvCxnSpPr>
        <p:spPr>
          <a:xfrm flipH="1" flipV="1">
            <a:off x="2814094" y="5767294"/>
            <a:ext cx="1385870" cy="250151"/>
          </a:xfrm>
          <a:prstGeom prst="straightConnector1">
            <a:avLst/>
          </a:prstGeom>
          <a:ln>
            <a:solidFill>
              <a:srgbClr val="C62E5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7" idx="0"/>
          </p:cNvCxnSpPr>
          <p:nvPr/>
        </p:nvCxnSpPr>
        <p:spPr>
          <a:xfrm flipH="1" flipV="1">
            <a:off x="3910868" y="5767294"/>
            <a:ext cx="289096" cy="250151"/>
          </a:xfrm>
          <a:prstGeom prst="straightConnector1">
            <a:avLst/>
          </a:prstGeom>
          <a:ln>
            <a:solidFill>
              <a:srgbClr val="C62E5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7" idx="0"/>
          </p:cNvCxnSpPr>
          <p:nvPr/>
        </p:nvCxnSpPr>
        <p:spPr>
          <a:xfrm flipV="1">
            <a:off x="4199964" y="5767294"/>
            <a:ext cx="1817867" cy="250151"/>
          </a:xfrm>
          <a:prstGeom prst="straightConnector1">
            <a:avLst/>
          </a:prstGeom>
          <a:ln>
            <a:solidFill>
              <a:srgbClr val="C62E5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71132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95"/>
            <a:ext cx="9144000" cy="121629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chemeClr val="tx1"/>
                </a:solidFill>
                <a:latin typeface="Gill Sans Light"/>
                <a:cs typeface="Gill Sans Light"/>
              </a:rPr>
              <a:t>Uniform </a:t>
            </a:r>
            <a:r>
              <a:rPr lang="en-US" sz="4400" dirty="0" err="1">
                <a:solidFill>
                  <a:schemeClr val="tx1"/>
                </a:solidFill>
                <a:latin typeface="Gill Sans Light"/>
                <a:cs typeface="Gill Sans Light"/>
              </a:rPr>
              <a:t>Sparsification</a:t>
            </a:r>
            <a:endParaRPr lang="en-US" sz="4400" dirty="0">
              <a:solidFill>
                <a:schemeClr val="tx1"/>
              </a:solidFill>
              <a:latin typeface="Gill Sans Light"/>
              <a:cs typeface="Gill Sans Ligh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-14598" y="1388193"/>
            <a:ext cx="9144000" cy="8956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Tx/>
              <a:buChar char="-"/>
            </a:pPr>
            <a:r>
              <a:rPr lang="en-US" sz="3600" dirty="0">
                <a:solidFill>
                  <a:srgbClr val="000000"/>
                </a:solidFill>
                <a:latin typeface="Gill Sans Light"/>
                <a:cs typeface="Gill Sans Light"/>
              </a:rPr>
              <a:t>The variance of the </a:t>
            </a:r>
            <a:r>
              <a:rPr lang="en-US" sz="3600" dirty="0" err="1">
                <a:solidFill>
                  <a:srgbClr val="000000"/>
                </a:solidFill>
                <a:latin typeface="Gill Sans Light"/>
                <a:cs typeface="Gill Sans Light"/>
              </a:rPr>
              <a:t>stoch</a:t>
            </a:r>
            <a:r>
              <a:rPr lang="en-US" sz="3600" dirty="0">
                <a:solidFill>
                  <a:srgbClr val="000000"/>
                </a:solidFill>
                <a:latin typeface="Gill Sans Light"/>
                <a:cs typeface="Gill Sans Light"/>
              </a:rPr>
              <a:t>. Gradient is</a:t>
            </a:r>
          </a:p>
          <a:p>
            <a:pPr marL="571500" indent="-571500">
              <a:buFontTx/>
              <a:buChar char="-"/>
            </a:pPr>
            <a:endParaRPr lang="en-US" sz="36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571500" indent="-571500">
              <a:buFontTx/>
              <a:buChar char="-"/>
            </a:pPr>
            <a:endParaRPr lang="en-US" sz="36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36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36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571500" indent="-571500">
              <a:buFontTx/>
              <a:buChar char="-"/>
            </a:pPr>
            <a:r>
              <a:rPr lang="en-US" sz="36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TLDR: </a:t>
            </a:r>
          </a:p>
          <a:p>
            <a:pPr marL="1028700" lvl="1" indent="-571500">
              <a:buFontTx/>
              <a:buChar char="-"/>
            </a:pPr>
            <a:r>
              <a:rPr lang="en-US" sz="36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Communicates </a:t>
            </a:r>
            <a:r>
              <a:rPr lang="en-US" sz="3600" i="1" dirty="0" err="1" smtClean="0">
                <a:solidFill>
                  <a:srgbClr val="000000"/>
                </a:solidFill>
                <a:latin typeface="Gill Sans Light"/>
                <a:cs typeface="Gill Sans Light"/>
              </a:rPr>
              <a:t>pd</a:t>
            </a:r>
            <a:r>
              <a:rPr lang="en-US" sz="36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 </a:t>
            </a:r>
            <a:r>
              <a:rPr lang="en-US" sz="3600" dirty="0" err="1" smtClean="0">
                <a:solidFill>
                  <a:srgbClr val="000000"/>
                </a:solidFill>
                <a:latin typeface="Gill Sans Light"/>
                <a:cs typeface="Gill Sans Light"/>
              </a:rPr>
              <a:t>coordiantes</a:t>
            </a:r>
            <a:r>
              <a:rPr lang="en-US" sz="36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 /iteration</a:t>
            </a:r>
          </a:p>
          <a:p>
            <a:pPr marL="1028700" lvl="1" indent="-571500">
              <a:buFontTx/>
              <a:buChar char="-"/>
            </a:pPr>
            <a:r>
              <a:rPr lang="en-US" sz="36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Requires </a:t>
            </a:r>
            <a:r>
              <a:rPr lang="en-US" sz="3600" i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1/p</a:t>
            </a:r>
            <a:r>
              <a:rPr lang="en-US" sz="36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 more iterations.</a:t>
            </a:r>
          </a:p>
          <a:p>
            <a:pPr marL="1028700" lvl="1" indent="-571500">
              <a:buFontTx/>
              <a:buChar char="-"/>
            </a:pPr>
            <a:endParaRPr lang="en-US" sz="36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571500" indent="-571500">
              <a:buFontTx/>
              <a:buChar char="-"/>
            </a:pPr>
            <a:endParaRPr lang="en-US" sz="3600" b="1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571500" indent="-571500">
              <a:buFontTx/>
              <a:buChar char="-"/>
            </a:pPr>
            <a:endParaRPr lang="en-US" sz="3600" b="1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571500" indent="-571500">
              <a:buFontTx/>
              <a:buChar char="-"/>
            </a:pPr>
            <a:endParaRPr lang="en-US" sz="3600" b="1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571500" indent="-571500">
              <a:buFontTx/>
              <a:buChar char="-"/>
            </a:pPr>
            <a:endParaRPr lang="en-US" sz="3600" b="1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571500" indent="-571500">
              <a:buFontTx/>
              <a:buChar char="-"/>
            </a:pPr>
            <a:endParaRPr lang="en-US" sz="3600" b="1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571500" indent="-571500">
              <a:buFontTx/>
              <a:buChar char="-"/>
            </a:pPr>
            <a:endParaRPr lang="en-US" sz="3600" b="1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571500" indent="-571500">
              <a:buFontTx/>
              <a:buChar char="-"/>
            </a:pPr>
            <a:r>
              <a:rPr lang="en-US" sz="3600" b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How does it perform?</a:t>
            </a:r>
            <a:endParaRPr lang="en-US" sz="3600" b="1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pic>
        <p:nvPicPr>
          <p:cNvPr id="5" name="Picture 4" descr="mathbb_E_|p^-1_P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637" y="2366117"/>
            <a:ext cx="8312727" cy="1687632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>
            <a:off x="217152" y="5929656"/>
            <a:ext cx="8838143" cy="841382"/>
          </a:xfrm>
          <a:prstGeom prst="roundRect">
            <a:avLst>
              <a:gd name="adj" fmla="val 2973"/>
            </a:avLst>
          </a:prstGeom>
          <a:solidFill>
            <a:srgbClr val="16192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bg1"/>
                </a:solidFill>
                <a:latin typeface="Gill Sans Light"/>
                <a:cs typeface="Gill Sans Light"/>
              </a:rPr>
              <a:t>“Simple” </a:t>
            </a:r>
            <a:r>
              <a:rPr lang="en-US" sz="3200" dirty="0" err="1" smtClean="0">
                <a:solidFill>
                  <a:schemeClr val="bg1"/>
                </a:solidFill>
                <a:latin typeface="Gill Sans Light"/>
                <a:cs typeface="Gill Sans Light"/>
              </a:rPr>
              <a:t>Sparsification</a:t>
            </a:r>
            <a:r>
              <a:rPr lang="en-US" sz="3200" dirty="0" smtClean="0">
                <a:solidFill>
                  <a:schemeClr val="bg1"/>
                </a:solidFill>
                <a:latin typeface="Gill Sans Light"/>
                <a:cs typeface="Gill Sans Light"/>
              </a:rPr>
              <a:t> does not help!</a:t>
            </a:r>
          </a:p>
        </p:txBody>
      </p:sp>
    </p:spTree>
    <p:extLst>
      <p:ext uri="{BB962C8B-B14F-4D97-AF65-F5344CB8AC3E}">
        <p14:creationId xmlns:p14="http://schemas.microsoft.com/office/powerpoint/2010/main" val="20153905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95"/>
            <a:ext cx="9144000" cy="121629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chemeClr val="tx1"/>
                </a:solidFill>
                <a:latin typeface="Gill Sans Light"/>
                <a:cs typeface="Gill Sans Light"/>
              </a:rPr>
              <a:t>How about Quantization</a:t>
            </a:r>
            <a:endParaRPr lang="en-US" sz="4400" dirty="0">
              <a:solidFill>
                <a:schemeClr val="tx1"/>
              </a:solidFill>
              <a:latin typeface="Gill Sans Light"/>
              <a:cs typeface="Gill Sans Ligh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-14598" y="1388193"/>
            <a:ext cx="91440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Tx/>
              <a:buChar char="-"/>
            </a:pPr>
            <a:endParaRPr lang="en-US" sz="36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571500" indent="-571500">
              <a:buFontTx/>
              <a:buChar char="-"/>
            </a:pPr>
            <a:endParaRPr lang="en-US" sz="3600" b="1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571500" indent="-571500">
              <a:buFontTx/>
              <a:buChar char="-"/>
            </a:pPr>
            <a:endParaRPr lang="en-US" sz="3600" b="1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571500" indent="-571500">
              <a:buFontTx/>
              <a:buChar char="-"/>
            </a:pPr>
            <a:endParaRPr lang="en-US" sz="3600" b="1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571500" indent="-571500">
              <a:buFontTx/>
              <a:buChar char="-"/>
            </a:pPr>
            <a:endParaRPr lang="en-US" sz="3600" b="1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571500" indent="-571500">
              <a:buFontTx/>
              <a:buChar char="-"/>
            </a:pPr>
            <a:endParaRPr lang="en-US" sz="3600" b="1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571500" indent="-571500">
              <a:buFontTx/>
              <a:buChar char="-"/>
            </a:pPr>
            <a:endParaRPr lang="en-US" sz="3600" b="1" dirty="0" smtClean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615214" y="1757439"/>
            <a:ext cx="807339" cy="3957697"/>
          </a:xfrm>
          <a:prstGeom prst="rect">
            <a:avLst/>
          </a:prstGeom>
          <a:solidFill>
            <a:srgbClr val="0E173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r-IN" sz="2500" dirty="0">
                <a:solidFill>
                  <a:srgbClr val="E46C0A"/>
                </a:solidFill>
                <a:latin typeface="Gill Sans Light"/>
                <a:cs typeface="Gill Sans Light"/>
              </a:rPr>
              <a:t>3</a:t>
            </a:r>
          </a:p>
          <a:p>
            <a:pPr algn="ctr"/>
            <a:r>
              <a:rPr lang="mr-IN" sz="2500" dirty="0">
                <a:solidFill>
                  <a:srgbClr val="E46C0A"/>
                </a:solidFill>
                <a:latin typeface="Gill Sans Light"/>
                <a:cs typeface="Gill Sans Light"/>
              </a:rPr>
              <a:t>2</a:t>
            </a:r>
          </a:p>
          <a:p>
            <a:pPr algn="ctr"/>
            <a:r>
              <a:rPr lang="mr-IN" sz="2500" dirty="0">
                <a:solidFill>
                  <a:srgbClr val="E46C0A"/>
                </a:solidFill>
                <a:latin typeface="Gill Sans Light"/>
                <a:cs typeface="Gill Sans Light"/>
              </a:rPr>
              <a:t>-13</a:t>
            </a:r>
          </a:p>
          <a:p>
            <a:pPr algn="ctr"/>
            <a:r>
              <a:rPr lang="en-US" sz="2500" dirty="0">
                <a:solidFill>
                  <a:srgbClr val="E46C0A"/>
                </a:solidFill>
                <a:latin typeface="Gill Sans Light"/>
                <a:cs typeface="Gill Sans Light"/>
              </a:rPr>
              <a:t>0</a:t>
            </a:r>
            <a:endParaRPr lang="mr-IN" sz="2500" dirty="0" smtClean="0">
              <a:solidFill>
                <a:srgbClr val="E46C0A"/>
              </a:solidFill>
              <a:latin typeface="Gill Sans Light"/>
              <a:cs typeface="Gill Sans Light"/>
            </a:endParaRPr>
          </a:p>
          <a:p>
            <a:pPr algn="ctr"/>
            <a:r>
              <a:rPr lang="mr-IN" sz="2500" dirty="0" smtClean="0">
                <a:solidFill>
                  <a:srgbClr val="E46C0A"/>
                </a:solidFill>
                <a:latin typeface="Gill Sans Light"/>
                <a:cs typeface="Gill Sans Light"/>
              </a:rPr>
              <a:t>7</a:t>
            </a:r>
          </a:p>
          <a:p>
            <a:pPr algn="ctr"/>
            <a:r>
              <a:rPr lang="mr-IN" sz="2500" dirty="0" smtClean="0">
                <a:solidFill>
                  <a:srgbClr val="E46C0A"/>
                </a:solidFill>
                <a:latin typeface="Gill Sans Light"/>
                <a:cs typeface="Gill Sans Light"/>
              </a:rPr>
              <a:t>9</a:t>
            </a:r>
            <a:endParaRPr lang="mr-IN" sz="2500" dirty="0">
              <a:solidFill>
                <a:srgbClr val="E46C0A"/>
              </a:solidFill>
              <a:latin typeface="Gill Sans Light"/>
              <a:cs typeface="Gill Sans Light"/>
            </a:endParaRPr>
          </a:p>
          <a:p>
            <a:pPr algn="ctr"/>
            <a:r>
              <a:rPr lang="mr-IN" sz="2500" dirty="0">
                <a:solidFill>
                  <a:srgbClr val="E46C0A"/>
                </a:solidFill>
                <a:latin typeface="Gill Sans Light"/>
                <a:cs typeface="Gill Sans Light"/>
              </a:rPr>
              <a:t>-5</a:t>
            </a:r>
          </a:p>
          <a:p>
            <a:pPr algn="ctr"/>
            <a:r>
              <a:rPr lang="mr-IN" sz="2500" dirty="0">
                <a:solidFill>
                  <a:srgbClr val="E46C0A"/>
                </a:solidFill>
                <a:latin typeface="Gill Sans Light"/>
                <a:cs typeface="Gill Sans Light"/>
              </a:rPr>
              <a:t>-6</a:t>
            </a:r>
          </a:p>
          <a:p>
            <a:pPr algn="ctr"/>
            <a:r>
              <a:rPr lang="mr-IN" sz="2500" dirty="0">
                <a:solidFill>
                  <a:srgbClr val="E46C0A"/>
                </a:solidFill>
                <a:latin typeface="Gill Sans Light"/>
                <a:cs typeface="Gill Sans Light"/>
              </a:rPr>
              <a:t>25</a:t>
            </a:r>
          </a:p>
          <a:p>
            <a:pPr algn="ctr"/>
            <a:r>
              <a:rPr lang="mr-IN" sz="2500" dirty="0">
                <a:solidFill>
                  <a:srgbClr val="E46C0A"/>
                </a:solidFill>
                <a:latin typeface="Gill Sans Light"/>
                <a:cs typeface="Gill Sans Light"/>
              </a:rPr>
              <a:t>-23</a:t>
            </a:r>
          </a:p>
        </p:txBody>
      </p:sp>
      <p:pic>
        <p:nvPicPr>
          <p:cNvPr id="4" name="Picture 3" descr="bf_g_i_=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470" y="3579327"/>
            <a:ext cx="863600" cy="330200"/>
          </a:xfrm>
          <a:prstGeom prst="rect">
            <a:avLst/>
          </a:prstGeom>
        </p:spPr>
      </p:pic>
      <p:sp>
        <p:nvSpPr>
          <p:cNvPr id="5" name="Right Arrow 4"/>
          <p:cNvSpPr/>
          <p:nvPr/>
        </p:nvSpPr>
        <p:spPr>
          <a:xfrm>
            <a:off x="2686419" y="2871142"/>
            <a:ext cx="2881795" cy="1416370"/>
          </a:xfrm>
          <a:prstGeom prst="rightArrow">
            <a:avLst/>
          </a:prstGeom>
          <a:solidFill>
            <a:srgbClr val="F2939F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000" dirty="0" err="1" smtClean="0"/>
              <a:t>Sparsify</a:t>
            </a:r>
            <a:endParaRPr lang="en-US" sz="3000" dirty="0"/>
          </a:p>
        </p:txBody>
      </p:sp>
      <p:sp>
        <p:nvSpPr>
          <p:cNvPr id="10" name="Rectangle 9"/>
          <p:cNvSpPr/>
          <p:nvPr/>
        </p:nvSpPr>
        <p:spPr>
          <a:xfrm>
            <a:off x="7596329" y="1738860"/>
            <a:ext cx="807339" cy="3957697"/>
          </a:xfrm>
          <a:prstGeom prst="rect">
            <a:avLst/>
          </a:prstGeom>
          <a:solidFill>
            <a:srgbClr val="0E173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 smtClean="0">
                <a:solidFill>
                  <a:srgbClr val="E46C0A"/>
                </a:solidFill>
                <a:latin typeface="Gill Sans Light"/>
                <a:cs typeface="Gill Sans Light"/>
              </a:rPr>
              <a:t>1</a:t>
            </a:r>
            <a:endParaRPr lang="mr-IN" sz="2500" dirty="0">
              <a:solidFill>
                <a:srgbClr val="E46C0A"/>
              </a:solidFill>
              <a:latin typeface="Gill Sans Light"/>
              <a:cs typeface="Gill Sans Light"/>
            </a:endParaRPr>
          </a:p>
          <a:p>
            <a:pPr algn="ctr"/>
            <a:r>
              <a:rPr lang="en-US" sz="2500" dirty="0" smtClean="0">
                <a:solidFill>
                  <a:srgbClr val="E46C0A"/>
                </a:solidFill>
                <a:latin typeface="Gill Sans Light"/>
                <a:cs typeface="Gill Sans Light"/>
              </a:rPr>
              <a:t>1</a:t>
            </a:r>
            <a:endParaRPr lang="mr-IN" sz="2500" dirty="0">
              <a:solidFill>
                <a:srgbClr val="E46C0A"/>
              </a:solidFill>
              <a:latin typeface="Gill Sans Light"/>
              <a:cs typeface="Gill Sans Light"/>
            </a:endParaRPr>
          </a:p>
          <a:p>
            <a:pPr algn="ctr"/>
            <a:r>
              <a:rPr lang="mr-IN" sz="2500" dirty="0" smtClean="0">
                <a:solidFill>
                  <a:srgbClr val="E46C0A"/>
                </a:solidFill>
                <a:latin typeface="Gill Sans Light"/>
                <a:cs typeface="Gill Sans Light"/>
              </a:rPr>
              <a:t>-</a:t>
            </a:r>
            <a:r>
              <a:rPr lang="en-US" sz="2500" dirty="0" smtClean="0">
                <a:solidFill>
                  <a:srgbClr val="E46C0A"/>
                </a:solidFill>
                <a:latin typeface="Gill Sans Light"/>
                <a:cs typeface="Gill Sans Light"/>
              </a:rPr>
              <a:t>1</a:t>
            </a:r>
            <a:endParaRPr lang="mr-IN" sz="2500" dirty="0">
              <a:solidFill>
                <a:srgbClr val="E46C0A"/>
              </a:solidFill>
              <a:latin typeface="Gill Sans Light"/>
              <a:cs typeface="Gill Sans Light"/>
            </a:endParaRPr>
          </a:p>
          <a:p>
            <a:pPr algn="ctr"/>
            <a:r>
              <a:rPr lang="en-US" sz="2500" dirty="0">
                <a:solidFill>
                  <a:srgbClr val="E46C0A"/>
                </a:solidFill>
                <a:latin typeface="Gill Sans Light"/>
                <a:cs typeface="Gill Sans Light"/>
              </a:rPr>
              <a:t>1</a:t>
            </a:r>
            <a:endParaRPr lang="mr-IN" sz="2500" dirty="0">
              <a:solidFill>
                <a:srgbClr val="E46C0A"/>
              </a:solidFill>
              <a:latin typeface="Gill Sans Light"/>
              <a:cs typeface="Gill Sans Light"/>
            </a:endParaRPr>
          </a:p>
          <a:p>
            <a:pPr algn="ctr"/>
            <a:r>
              <a:rPr lang="en-US" sz="2500" dirty="0" smtClean="0">
                <a:solidFill>
                  <a:srgbClr val="E46C0A"/>
                </a:solidFill>
                <a:latin typeface="Gill Sans Light"/>
                <a:cs typeface="Gill Sans Light"/>
              </a:rPr>
              <a:t>1</a:t>
            </a:r>
            <a:endParaRPr lang="mr-IN" sz="2500" dirty="0">
              <a:solidFill>
                <a:srgbClr val="E46C0A"/>
              </a:solidFill>
              <a:latin typeface="Gill Sans Light"/>
              <a:cs typeface="Gill Sans Light"/>
            </a:endParaRPr>
          </a:p>
          <a:p>
            <a:pPr algn="ctr"/>
            <a:r>
              <a:rPr lang="en-US" sz="2500" dirty="0" smtClean="0">
                <a:solidFill>
                  <a:srgbClr val="E46C0A"/>
                </a:solidFill>
                <a:latin typeface="Gill Sans Light"/>
                <a:cs typeface="Gill Sans Light"/>
              </a:rPr>
              <a:t>1</a:t>
            </a:r>
            <a:endParaRPr lang="mr-IN" sz="2500" dirty="0">
              <a:solidFill>
                <a:srgbClr val="E46C0A"/>
              </a:solidFill>
              <a:latin typeface="Gill Sans Light"/>
              <a:cs typeface="Gill Sans Light"/>
            </a:endParaRPr>
          </a:p>
          <a:p>
            <a:pPr algn="ctr"/>
            <a:r>
              <a:rPr lang="mr-IN" sz="2500" dirty="0" smtClean="0">
                <a:solidFill>
                  <a:srgbClr val="E46C0A"/>
                </a:solidFill>
                <a:latin typeface="Gill Sans Light"/>
                <a:cs typeface="Gill Sans Light"/>
              </a:rPr>
              <a:t>-</a:t>
            </a:r>
            <a:r>
              <a:rPr lang="en-US" sz="2500" dirty="0" smtClean="0">
                <a:solidFill>
                  <a:srgbClr val="E46C0A"/>
                </a:solidFill>
                <a:latin typeface="Gill Sans Light"/>
                <a:cs typeface="Gill Sans Light"/>
              </a:rPr>
              <a:t>1</a:t>
            </a:r>
            <a:endParaRPr lang="mr-IN" sz="2500" dirty="0">
              <a:solidFill>
                <a:srgbClr val="E46C0A"/>
              </a:solidFill>
              <a:latin typeface="Gill Sans Light"/>
              <a:cs typeface="Gill Sans Light"/>
            </a:endParaRPr>
          </a:p>
          <a:p>
            <a:pPr algn="ctr"/>
            <a:r>
              <a:rPr lang="mr-IN" sz="2500" dirty="0" smtClean="0">
                <a:solidFill>
                  <a:srgbClr val="E46C0A"/>
                </a:solidFill>
                <a:latin typeface="Gill Sans Light"/>
                <a:cs typeface="Gill Sans Light"/>
              </a:rPr>
              <a:t>-</a:t>
            </a:r>
            <a:r>
              <a:rPr lang="en-US" sz="2500" dirty="0" smtClean="0">
                <a:solidFill>
                  <a:srgbClr val="E46C0A"/>
                </a:solidFill>
                <a:latin typeface="Gill Sans Light"/>
                <a:cs typeface="Gill Sans Light"/>
              </a:rPr>
              <a:t>1</a:t>
            </a:r>
            <a:endParaRPr lang="mr-IN" sz="2500" dirty="0">
              <a:solidFill>
                <a:srgbClr val="E46C0A"/>
              </a:solidFill>
              <a:latin typeface="Gill Sans Light"/>
              <a:cs typeface="Gill Sans Light"/>
            </a:endParaRPr>
          </a:p>
          <a:p>
            <a:pPr algn="ctr"/>
            <a:r>
              <a:rPr lang="en-US" sz="2500" dirty="0" smtClean="0">
                <a:solidFill>
                  <a:srgbClr val="E46C0A"/>
                </a:solidFill>
                <a:latin typeface="Gill Sans Light"/>
                <a:cs typeface="Gill Sans Light"/>
              </a:rPr>
              <a:t>1</a:t>
            </a:r>
            <a:endParaRPr lang="mr-IN" sz="2500" dirty="0">
              <a:solidFill>
                <a:srgbClr val="E46C0A"/>
              </a:solidFill>
              <a:latin typeface="Gill Sans Light"/>
              <a:cs typeface="Gill Sans Light"/>
            </a:endParaRPr>
          </a:p>
          <a:p>
            <a:pPr algn="ctr"/>
            <a:r>
              <a:rPr lang="mr-IN" sz="2500" dirty="0" smtClean="0">
                <a:solidFill>
                  <a:srgbClr val="E46C0A"/>
                </a:solidFill>
                <a:latin typeface="Gill Sans Light"/>
                <a:cs typeface="Gill Sans Light"/>
              </a:rPr>
              <a:t>-</a:t>
            </a:r>
            <a:r>
              <a:rPr lang="en-US" sz="2500" dirty="0" smtClean="0">
                <a:solidFill>
                  <a:srgbClr val="E46C0A"/>
                </a:solidFill>
                <a:latin typeface="Gill Sans Light"/>
                <a:cs typeface="Gill Sans Light"/>
              </a:rPr>
              <a:t>1</a:t>
            </a:r>
            <a:endParaRPr lang="mr-IN" sz="2500" dirty="0">
              <a:solidFill>
                <a:srgbClr val="E46C0A"/>
              </a:solidFill>
              <a:latin typeface="Gill Sans Light"/>
              <a:cs typeface="Gill Sans Light"/>
            </a:endParaRPr>
          </a:p>
        </p:txBody>
      </p:sp>
      <p:pic>
        <p:nvPicPr>
          <p:cNvPr id="3" name="Picture 2" descr="Q(_bf_g_i)_=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3590" y="3439627"/>
            <a:ext cx="1587500" cy="469900"/>
          </a:xfrm>
          <a:prstGeom prst="rect">
            <a:avLst/>
          </a:prstGeom>
        </p:spPr>
      </p:pic>
      <p:sp>
        <p:nvSpPr>
          <p:cNvPr id="13" name="Rounded Rectangle 12"/>
          <p:cNvSpPr/>
          <p:nvPr/>
        </p:nvSpPr>
        <p:spPr>
          <a:xfrm>
            <a:off x="2180142" y="5696557"/>
            <a:ext cx="4813778" cy="1018072"/>
          </a:xfrm>
          <a:prstGeom prst="roundRect">
            <a:avLst>
              <a:gd name="adj" fmla="val 2973"/>
            </a:avLst>
          </a:prstGeom>
          <a:solidFill>
            <a:srgbClr val="16192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bg1"/>
                </a:solidFill>
                <a:latin typeface="Gill Sans Light"/>
                <a:cs typeface="Gill Sans Light"/>
              </a:rPr>
              <a:t>Q(g) is not unbiased</a:t>
            </a:r>
          </a:p>
        </p:txBody>
      </p:sp>
    </p:spTree>
    <p:extLst>
      <p:ext uri="{BB962C8B-B14F-4D97-AF65-F5344CB8AC3E}">
        <p14:creationId xmlns:p14="http://schemas.microsoft.com/office/powerpoint/2010/main" val="9446240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95"/>
            <a:ext cx="9144000" cy="121629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chemeClr val="tx1"/>
                </a:solidFill>
                <a:latin typeface="Gill Sans Light"/>
                <a:cs typeface="Gill Sans Light"/>
              </a:rPr>
              <a:t>Does “</a:t>
            </a:r>
            <a:r>
              <a:rPr lang="en-US" sz="4400" dirty="0" err="1" smtClean="0">
                <a:solidFill>
                  <a:schemeClr val="tx1"/>
                </a:solidFill>
                <a:latin typeface="Gill Sans Light"/>
                <a:cs typeface="Gill Sans Light"/>
              </a:rPr>
              <a:t>unbiasedness</a:t>
            </a:r>
            <a:r>
              <a:rPr lang="en-US" sz="4400" dirty="0" smtClean="0">
                <a:solidFill>
                  <a:schemeClr val="tx1"/>
                </a:solidFill>
                <a:latin typeface="Gill Sans Light"/>
                <a:cs typeface="Gill Sans Light"/>
              </a:rPr>
              <a:t>” matter?</a:t>
            </a:r>
            <a:endParaRPr lang="en-US" sz="4400" dirty="0">
              <a:solidFill>
                <a:schemeClr val="tx1"/>
              </a:solidFill>
              <a:latin typeface="Gill Sans Light"/>
              <a:cs typeface="Gill Sans Ligh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-14598" y="1388193"/>
            <a:ext cx="9144000" cy="63248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Tx/>
              <a:buChar char="-"/>
            </a:pPr>
            <a:r>
              <a:rPr lang="en-US" sz="36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Yes! Simple example</a:t>
            </a:r>
          </a:p>
          <a:p>
            <a:pPr marL="571500" indent="-571500">
              <a:buFontTx/>
              <a:buChar char="-"/>
            </a:pPr>
            <a:endParaRPr lang="en-US" sz="3600" b="1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3600" b="1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1500" b="1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571500" indent="-571500">
              <a:buFontTx/>
              <a:buChar char="-"/>
            </a:pPr>
            <a:r>
              <a:rPr lang="en-US" sz="3600" b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Assume </a:t>
            </a:r>
            <a:r>
              <a:rPr lang="en-US" sz="3600" b="1" i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n = d and</a:t>
            </a:r>
          </a:p>
          <a:p>
            <a:pPr marL="571500" indent="-571500">
              <a:buFontTx/>
              <a:buChar char="-"/>
            </a:pPr>
            <a:endParaRPr lang="en-US" sz="1500" b="1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571500" indent="-571500">
              <a:buFontTx/>
              <a:buChar char="-"/>
            </a:pPr>
            <a:r>
              <a:rPr lang="en-US" sz="3600" b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Then, </a:t>
            </a:r>
            <a:endParaRPr lang="en-US" sz="3600" b="1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571500" indent="-571500">
              <a:buFontTx/>
              <a:buChar char="-"/>
            </a:pPr>
            <a:endParaRPr lang="en-US" sz="1500" b="1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571500" indent="-571500">
              <a:buFontTx/>
              <a:buChar char="-"/>
            </a:pPr>
            <a:r>
              <a:rPr lang="en-US" sz="3600" b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But, </a:t>
            </a:r>
          </a:p>
          <a:p>
            <a:pPr lvl="3"/>
            <a:endParaRPr lang="en-US" sz="3600" b="1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571500" indent="-571500">
              <a:buFontTx/>
              <a:buChar char="-"/>
            </a:pPr>
            <a:endParaRPr lang="en-US" sz="3600" b="1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571500" indent="-571500">
              <a:buFontTx/>
              <a:buChar char="-"/>
            </a:pPr>
            <a:endParaRPr lang="en-US" sz="3600" b="1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571500" indent="-571500">
              <a:buFontTx/>
              <a:buChar char="-"/>
            </a:pPr>
            <a:endParaRPr lang="en-US" sz="3600" b="1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pic>
        <p:nvPicPr>
          <p:cNvPr id="9" name="Picture 8" descr="nabla_ell_i(w)=_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0630" y="4153277"/>
            <a:ext cx="5622636" cy="473364"/>
          </a:xfrm>
          <a:prstGeom prst="rect">
            <a:avLst/>
          </a:prstGeom>
        </p:spPr>
      </p:pic>
      <p:pic>
        <p:nvPicPr>
          <p:cNvPr id="11" name="Picture 10" descr="sum_i=1^n_ell_i(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8603" y="2008730"/>
            <a:ext cx="5194300" cy="1257300"/>
          </a:xfrm>
          <a:prstGeom prst="rect">
            <a:avLst/>
          </a:prstGeom>
        </p:spPr>
      </p:pic>
      <p:pic>
        <p:nvPicPr>
          <p:cNvPr id="12" name="Picture 11" descr="text_sign_(_nabl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8603" y="4896767"/>
            <a:ext cx="6407727" cy="1847273"/>
          </a:xfrm>
          <a:prstGeom prst="rect">
            <a:avLst/>
          </a:prstGeom>
        </p:spPr>
      </p:pic>
      <p:pic>
        <p:nvPicPr>
          <p:cNvPr id="13" name="Picture 12" descr="X_=_I_d_+_delta_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2897" y="3388356"/>
            <a:ext cx="3124200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1149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95"/>
            <a:ext cx="9144000" cy="121629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chemeClr val="tx1"/>
                </a:solidFill>
                <a:latin typeface="Gill Sans Light"/>
                <a:cs typeface="Gill Sans Light"/>
              </a:rPr>
              <a:t>Does “</a:t>
            </a:r>
            <a:r>
              <a:rPr lang="en-US" sz="4400" dirty="0" err="1" smtClean="0">
                <a:solidFill>
                  <a:schemeClr val="tx1"/>
                </a:solidFill>
                <a:latin typeface="Gill Sans Light"/>
                <a:cs typeface="Gill Sans Light"/>
              </a:rPr>
              <a:t>unbiasedness</a:t>
            </a:r>
            <a:r>
              <a:rPr lang="en-US" sz="4400" dirty="0" smtClean="0">
                <a:solidFill>
                  <a:schemeClr val="tx1"/>
                </a:solidFill>
                <a:latin typeface="Gill Sans Light"/>
                <a:cs typeface="Gill Sans Light"/>
              </a:rPr>
              <a:t>” matter?</a:t>
            </a:r>
            <a:endParaRPr lang="en-US" sz="4400" dirty="0">
              <a:solidFill>
                <a:schemeClr val="tx1"/>
              </a:solidFill>
              <a:latin typeface="Gill Sans Light"/>
              <a:cs typeface="Gill Sans Ligh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-14598" y="1388193"/>
            <a:ext cx="9144000" cy="6740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Tx/>
              <a:buChar char="-"/>
            </a:pPr>
            <a:r>
              <a:rPr lang="en-US" sz="36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Optimal 0-error solution can be expressed as</a:t>
            </a:r>
          </a:p>
          <a:p>
            <a:pPr marL="571500" indent="-571500">
              <a:buFontTx/>
              <a:buChar char="-"/>
            </a:pPr>
            <a:endParaRPr lang="en-US" sz="36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36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36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r>
              <a:rPr lang="en-US" sz="36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i.e., OPT lives in the span of the data</a:t>
            </a:r>
          </a:p>
          <a:p>
            <a:endParaRPr lang="en-US" sz="36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571500" indent="-571500">
              <a:buFontTx/>
              <a:buChar char="-"/>
            </a:pPr>
            <a:r>
              <a:rPr lang="en-US" sz="36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But 1-bit SGD would yield something in the span of the all ones vector</a:t>
            </a:r>
          </a:p>
          <a:p>
            <a:pPr lvl="3"/>
            <a:endParaRPr lang="en-US" sz="36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571500" indent="-571500">
              <a:buFontTx/>
              <a:buChar char="-"/>
            </a:pPr>
            <a:endParaRPr lang="en-US" sz="36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571500" indent="-571500">
              <a:buFontTx/>
              <a:buChar char="-"/>
            </a:pPr>
            <a:endParaRPr lang="en-US" sz="36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571500" indent="-571500">
              <a:buFontTx/>
              <a:buChar char="-"/>
            </a:pPr>
            <a:endParaRPr lang="en-US" sz="36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pic>
        <p:nvPicPr>
          <p:cNvPr id="2" name="Picture 1" descr="sum_i=1^d_c_i_x_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8494" y="1964279"/>
            <a:ext cx="1447800" cy="134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6421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95"/>
            <a:ext cx="9144000" cy="121629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chemeClr val="tx1"/>
                </a:solidFill>
                <a:latin typeface="Gill Sans Light"/>
                <a:cs typeface="Gill Sans Light"/>
              </a:rPr>
              <a:t>Simple Quantization and </a:t>
            </a:r>
            <a:r>
              <a:rPr lang="en-US" sz="4400" dirty="0" err="1" smtClean="0">
                <a:solidFill>
                  <a:schemeClr val="tx1"/>
                </a:solidFill>
                <a:latin typeface="Gill Sans Light"/>
                <a:cs typeface="Gill Sans Light"/>
              </a:rPr>
              <a:t>Sparsification</a:t>
            </a:r>
            <a:endParaRPr lang="en-US" sz="4400" dirty="0">
              <a:solidFill>
                <a:schemeClr val="tx1"/>
              </a:solidFill>
              <a:latin typeface="Gill Sans Light"/>
              <a:cs typeface="Gill Sans Ligh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-14598" y="1388193"/>
            <a:ext cx="91440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Tx/>
              <a:buChar char="-"/>
            </a:pPr>
            <a:endParaRPr lang="en-US" sz="36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571500" indent="-571500">
              <a:buFontTx/>
              <a:buChar char="-"/>
            </a:pPr>
            <a:endParaRPr lang="en-US" sz="3600" b="1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571500" indent="-571500">
              <a:buFontTx/>
              <a:buChar char="-"/>
            </a:pPr>
            <a:endParaRPr lang="en-US" sz="3600" b="1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571500" indent="-571500">
              <a:buFontTx/>
              <a:buChar char="-"/>
            </a:pPr>
            <a:endParaRPr lang="en-US" sz="3600" b="1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571500" indent="-571500">
              <a:buFontTx/>
              <a:buChar char="-"/>
            </a:pPr>
            <a:endParaRPr lang="en-US" sz="3600" b="1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571500" indent="-571500">
              <a:buFontTx/>
              <a:buChar char="-"/>
            </a:pPr>
            <a:endParaRPr lang="en-US" sz="3600" b="1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571500" indent="-571500">
              <a:buFontTx/>
              <a:buChar char="-"/>
            </a:pPr>
            <a:endParaRPr lang="en-US" sz="3600" b="1" dirty="0" smtClean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-150648" y="1339849"/>
            <a:ext cx="9721957" cy="5145818"/>
          </a:xfrm>
          <a:prstGeom prst="roundRect">
            <a:avLst>
              <a:gd name="adj" fmla="val 2973"/>
            </a:avLst>
          </a:prstGeom>
          <a:solidFill>
            <a:srgbClr val="16192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bg1"/>
                </a:solidFill>
                <a:latin typeface="Gill Sans Light"/>
                <a:cs typeface="Gill Sans Light"/>
              </a:rPr>
              <a:t>Simple ideas don’t work</a:t>
            </a:r>
          </a:p>
          <a:p>
            <a:pPr algn="ctr"/>
            <a:endParaRPr lang="en-US" sz="3200" dirty="0">
              <a:solidFill>
                <a:schemeClr val="bg1"/>
              </a:solidFill>
              <a:latin typeface="Gill Sans Light"/>
              <a:cs typeface="Gill Sans Light"/>
            </a:endParaRPr>
          </a:p>
          <a:p>
            <a:pPr algn="ctr"/>
            <a:r>
              <a:rPr lang="en-US" sz="3200" dirty="0" smtClean="0">
                <a:solidFill>
                  <a:schemeClr val="bg1"/>
                </a:solidFill>
                <a:latin typeface="Gill Sans Light"/>
                <a:cs typeface="Gill Sans Light"/>
              </a:rPr>
              <a:t>Hint: </a:t>
            </a:r>
          </a:p>
          <a:p>
            <a:pPr algn="ctr"/>
            <a:r>
              <a:rPr lang="en-US" sz="3200" dirty="0" smtClean="0">
                <a:solidFill>
                  <a:schemeClr val="bg1"/>
                </a:solidFill>
                <a:latin typeface="Gill Sans Light"/>
                <a:cs typeface="Gill Sans Light"/>
              </a:rPr>
              <a:t>let’s create quantized stochastic gradients, such that:</a:t>
            </a:r>
          </a:p>
          <a:p>
            <a:pPr marL="457200" indent="-457200" algn="ctr">
              <a:buFontTx/>
              <a:buChar char="-"/>
            </a:pPr>
            <a:r>
              <a:rPr lang="en-US" sz="3200" dirty="0" smtClean="0">
                <a:solidFill>
                  <a:schemeClr val="bg1"/>
                </a:solidFill>
                <a:latin typeface="Gill Sans Light"/>
                <a:cs typeface="Gill Sans Light"/>
              </a:rPr>
              <a:t>They are unbiased</a:t>
            </a:r>
          </a:p>
          <a:p>
            <a:pPr marL="457200" indent="-457200" algn="ctr">
              <a:buFontTx/>
              <a:buChar char="-"/>
            </a:pPr>
            <a:r>
              <a:rPr lang="en-US" sz="3200" dirty="0" smtClean="0">
                <a:solidFill>
                  <a:schemeClr val="bg1"/>
                </a:solidFill>
                <a:latin typeface="Gill Sans Light"/>
                <a:cs typeface="Gill Sans Light"/>
              </a:rPr>
              <a:t>They have smaller variance</a:t>
            </a:r>
          </a:p>
          <a:p>
            <a:pPr algn="ctr"/>
            <a:endParaRPr lang="en-US" sz="3200" dirty="0" smtClean="0">
              <a:solidFill>
                <a:schemeClr val="bg1"/>
              </a:solidFill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6436746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95"/>
            <a:ext cx="9144000" cy="121629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chemeClr val="tx1"/>
                </a:solidFill>
                <a:latin typeface="Gill Sans Light"/>
                <a:cs typeface="Gill Sans Light"/>
              </a:rPr>
              <a:t>Unbiased Quantization</a:t>
            </a:r>
            <a:endParaRPr lang="en-US" sz="4400" dirty="0">
              <a:solidFill>
                <a:schemeClr val="tx1"/>
              </a:solidFill>
              <a:latin typeface="Gill Sans Light"/>
              <a:cs typeface="Gill Sans Ligh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-14598" y="1388193"/>
            <a:ext cx="9144000" cy="95102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Two requirements:</a:t>
            </a:r>
          </a:p>
          <a:p>
            <a:r>
              <a:rPr lang="en-US" sz="36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		</a:t>
            </a:r>
          </a:p>
          <a:p>
            <a:pPr marL="1485900" lvl="2" indent="-571500">
              <a:buFont typeface="Arial"/>
              <a:buChar char="•"/>
            </a:pPr>
            <a:r>
              <a:rPr lang="en-US" sz="36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Unbiased estimates:</a:t>
            </a:r>
          </a:p>
          <a:p>
            <a:endParaRPr lang="en-US" sz="36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36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1485900" lvl="2" indent="-571500">
              <a:buFont typeface="Arial"/>
              <a:buChar char="•"/>
            </a:pPr>
            <a:r>
              <a:rPr lang="en-US" sz="36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Small variance</a:t>
            </a:r>
          </a:p>
          <a:p>
            <a:endParaRPr lang="en-US" sz="36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36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36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571500" indent="-571500">
              <a:buFontTx/>
              <a:buChar char="-"/>
            </a:pPr>
            <a:endParaRPr lang="en-US" sz="36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571500" indent="-571500">
              <a:buFontTx/>
              <a:buChar char="-"/>
            </a:pPr>
            <a:endParaRPr lang="en-US" sz="3600" b="1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571500" indent="-571500">
              <a:buFontTx/>
              <a:buChar char="-"/>
            </a:pPr>
            <a:endParaRPr lang="en-US" sz="3600" b="1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571500" indent="-571500">
              <a:buFontTx/>
              <a:buChar char="-"/>
            </a:pPr>
            <a:endParaRPr lang="en-US" sz="3600" b="1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571500" indent="-571500">
              <a:buFontTx/>
              <a:buChar char="-"/>
            </a:pPr>
            <a:endParaRPr lang="en-US" sz="3600" b="1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571500" indent="-571500">
              <a:buFontTx/>
              <a:buChar char="-"/>
            </a:pPr>
            <a:endParaRPr lang="en-US" sz="3600" b="1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571500" indent="-571500">
              <a:buFontTx/>
              <a:buChar char="-"/>
            </a:pPr>
            <a:endParaRPr lang="en-US" sz="3600" b="1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571500" indent="-571500">
              <a:buFontTx/>
              <a:buChar char="-"/>
            </a:pPr>
            <a:r>
              <a:rPr lang="en-US" sz="3600" b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How does it perform?</a:t>
            </a:r>
            <a:endParaRPr lang="en-US" sz="3600" b="1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6538" y="3435100"/>
            <a:ext cx="4470400" cy="482600"/>
          </a:xfrm>
          <a:prstGeom prst="rect">
            <a:avLst/>
          </a:prstGeom>
        </p:spPr>
      </p:pic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6538" y="4878887"/>
            <a:ext cx="6756400" cy="54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7943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95"/>
            <a:ext cx="9144000" cy="121629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chemeClr val="tx1"/>
                </a:solidFill>
                <a:latin typeface="Gill Sans Light"/>
                <a:cs typeface="Gill Sans Light"/>
              </a:rPr>
              <a:t>Easy things first</a:t>
            </a:r>
            <a:endParaRPr lang="en-US" sz="4400" dirty="0">
              <a:solidFill>
                <a:schemeClr val="tx1"/>
              </a:solidFill>
              <a:latin typeface="Gill Sans Light"/>
              <a:cs typeface="Gill Sans Ligh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-14598" y="1388193"/>
            <a:ext cx="9144000" cy="100642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Tx/>
              <a:buChar char="-"/>
            </a:pPr>
            <a:r>
              <a:rPr lang="en-US" sz="36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How do we establish unbiased estimates?</a:t>
            </a:r>
          </a:p>
          <a:p>
            <a:pPr marL="571500" indent="-571500">
              <a:buFontTx/>
              <a:buChar char="-"/>
            </a:pPr>
            <a:endParaRPr lang="en-US" sz="36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571500" indent="-571500">
              <a:buFontTx/>
              <a:buChar char="-"/>
            </a:pPr>
            <a:r>
              <a:rPr lang="en-US" sz="36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Turn elements “on” with some probability </a:t>
            </a:r>
          </a:p>
          <a:p>
            <a:pPr marL="571500" indent="-571500">
              <a:buFontTx/>
              <a:buChar char="-"/>
            </a:pPr>
            <a:endParaRPr lang="en-US" sz="36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571500" indent="-571500">
              <a:buFontTx/>
              <a:buChar char="-"/>
            </a:pPr>
            <a:endParaRPr lang="en-US" sz="36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571500" indent="-571500">
              <a:buFontTx/>
              <a:buChar char="-"/>
            </a:pPr>
            <a:r>
              <a:rPr lang="en-US" sz="36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Normalize by the inverse of </a:t>
            </a:r>
            <a:r>
              <a:rPr lang="en-US" sz="3600" dirty="0" err="1" smtClean="0">
                <a:solidFill>
                  <a:srgbClr val="000000"/>
                </a:solidFill>
                <a:latin typeface="Gill Sans Light"/>
                <a:cs typeface="Gill Sans Light"/>
              </a:rPr>
              <a:t>prob</a:t>
            </a:r>
            <a:endParaRPr lang="en-US" sz="36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r>
              <a:rPr lang="en-US" sz="36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		</a:t>
            </a:r>
          </a:p>
          <a:p>
            <a:endParaRPr lang="en-US" sz="36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36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36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571500" indent="-571500">
              <a:buFontTx/>
              <a:buChar char="-"/>
            </a:pPr>
            <a:endParaRPr lang="en-US" sz="36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571500" indent="-571500">
              <a:buFontTx/>
              <a:buChar char="-"/>
            </a:pPr>
            <a:endParaRPr lang="en-US" sz="3600" b="1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571500" indent="-571500">
              <a:buFontTx/>
              <a:buChar char="-"/>
            </a:pPr>
            <a:endParaRPr lang="en-US" sz="3600" b="1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571500" indent="-571500">
              <a:buFontTx/>
              <a:buChar char="-"/>
            </a:pPr>
            <a:endParaRPr lang="en-US" sz="3600" b="1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571500" indent="-571500">
              <a:buFontTx/>
              <a:buChar char="-"/>
            </a:pPr>
            <a:endParaRPr lang="en-US" sz="3600" b="1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571500" indent="-571500">
              <a:buFontTx/>
              <a:buChar char="-"/>
            </a:pPr>
            <a:endParaRPr lang="en-US" sz="3600" b="1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571500" indent="-571500">
              <a:buFontTx/>
              <a:buChar char="-"/>
            </a:pPr>
            <a:endParaRPr lang="en-US" sz="3600" b="1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571500" indent="-571500">
              <a:buFontTx/>
              <a:buChar char="-"/>
            </a:pPr>
            <a:r>
              <a:rPr lang="en-US" sz="3600" b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How does it perform?</a:t>
            </a:r>
            <a:endParaRPr lang="en-US" sz="3600" b="1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pic>
        <p:nvPicPr>
          <p:cNvPr id="2" name="Picture 1" descr="mathbb_E_X_i_g(w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3340" y="3265276"/>
            <a:ext cx="6718300" cy="469900"/>
          </a:xfrm>
          <a:prstGeom prst="rect">
            <a:avLst/>
          </a:prstGeom>
        </p:spPr>
      </p:pic>
      <p:pic>
        <p:nvPicPr>
          <p:cNvPr id="3" name="Picture 2" descr="mathbb_E_left_fr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265" y="5080471"/>
            <a:ext cx="6934200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2443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95"/>
            <a:ext cx="9144000" cy="121629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chemeClr val="tx1"/>
                </a:solidFill>
                <a:latin typeface="Gill Sans Light"/>
                <a:cs typeface="Gill Sans Light"/>
              </a:rPr>
              <a:t>How to be unbiased</a:t>
            </a:r>
            <a:endParaRPr lang="en-US" sz="4400" dirty="0">
              <a:solidFill>
                <a:schemeClr val="tx1"/>
              </a:solidFill>
              <a:latin typeface="Gill Sans Light"/>
              <a:cs typeface="Gill Sans Ligh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-14598" y="1388193"/>
            <a:ext cx="9144000" cy="84023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Tx/>
              <a:buChar char="-"/>
            </a:pPr>
            <a:r>
              <a:rPr lang="en-US" sz="36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I want each coordinate to be </a:t>
            </a:r>
            <a:r>
              <a:rPr lang="mr-IN" sz="36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–</a:t>
            </a:r>
            <a:r>
              <a:rPr lang="en-US" sz="36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c,  </a:t>
            </a:r>
            <a:r>
              <a:rPr lang="en-US" sz="3600" dirty="0">
                <a:solidFill>
                  <a:srgbClr val="000000"/>
                </a:solidFill>
                <a:latin typeface="Gill Sans Light"/>
                <a:cs typeface="Gill Sans Light"/>
              </a:rPr>
              <a:t>c</a:t>
            </a:r>
            <a:r>
              <a:rPr lang="en-US" sz="36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, or 0</a:t>
            </a:r>
          </a:p>
          <a:p>
            <a:pPr marL="571500" indent="-571500">
              <a:buFontTx/>
              <a:buChar char="-"/>
            </a:pPr>
            <a:endParaRPr lang="en-US" sz="36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571500" indent="-571500">
              <a:buFontTx/>
              <a:buChar char="-"/>
            </a:pPr>
            <a:endParaRPr lang="en-US" sz="36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571500" indent="-571500">
              <a:buFontTx/>
              <a:buChar char="-"/>
            </a:pPr>
            <a:endParaRPr lang="en-US" sz="36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r>
              <a:rPr lang="en-US" sz="36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- If I want unbiased, we need</a:t>
            </a:r>
            <a:endParaRPr lang="en-US" sz="36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36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36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571500" indent="-571500">
              <a:buFontTx/>
              <a:buChar char="-"/>
            </a:pPr>
            <a:endParaRPr lang="en-US" sz="36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571500" indent="-571500">
              <a:buFontTx/>
              <a:buChar char="-"/>
            </a:pPr>
            <a:endParaRPr lang="en-US" sz="3600" b="1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571500" indent="-571500">
              <a:buFontTx/>
              <a:buChar char="-"/>
            </a:pPr>
            <a:endParaRPr lang="en-US" sz="3600" b="1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571500" indent="-571500">
              <a:buFontTx/>
              <a:buChar char="-"/>
            </a:pPr>
            <a:endParaRPr lang="en-US" sz="3600" b="1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571500" indent="-571500">
              <a:buFontTx/>
              <a:buChar char="-"/>
            </a:pPr>
            <a:endParaRPr lang="en-US" sz="3600" b="1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571500" indent="-571500">
              <a:buFontTx/>
              <a:buChar char="-"/>
            </a:pPr>
            <a:endParaRPr lang="en-US" sz="3600" b="1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571500" indent="-571500">
              <a:buFontTx/>
              <a:buChar char="-"/>
            </a:pPr>
            <a:endParaRPr lang="en-US" sz="3600" b="1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571500" indent="-571500">
              <a:buFontTx/>
              <a:buChar char="-"/>
            </a:pPr>
            <a:r>
              <a:rPr lang="en-US" sz="3600" b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How does it perform?</a:t>
            </a:r>
            <a:endParaRPr lang="en-US" sz="3600" b="1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pic>
        <p:nvPicPr>
          <p:cNvPr id="5" name="Picture 4" descr="E_left_Q(_g(w)_i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472" y="2255081"/>
            <a:ext cx="7899400" cy="1155700"/>
          </a:xfrm>
          <a:prstGeom prst="rect">
            <a:avLst/>
          </a:prstGeom>
        </p:spPr>
      </p:pic>
      <p:pic>
        <p:nvPicPr>
          <p:cNvPr id="6" name="Picture 5" descr="text_sign_g(w)_i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2989" y="4528173"/>
            <a:ext cx="6339505" cy="2046695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>
            <a:off x="305857" y="2636441"/>
            <a:ext cx="8838143" cy="2640618"/>
          </a:xfrm>
          <a:prstGeom prst="roundRect">
            <a:avLst>
              <a:gd name="adj" fmla="val 2973"/>
            </a:avLst>
          </a:prstGeom>
          <a:solidFill>
            <a:srgbClr val="16192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bg1"/>
                </a:solidFill>
                <a:latin typeface="Gill Sans Light"/>
                <a:cs typeface="Gill Sans Light"/>
              </a:rPr>
              <a:t>Each coordinate will be on proportional to its absolute value!</a:t>
            </a:r>
          </a:p>
          <a:p>
            <a:pPr algn="ctr"/>
            <a:endParaRPr lang="en-US" sz="3200" dirty="0">
              <a:solidFill>
                <a:schemeClr val="bg1"/>
              </a:solidFill>
              <a:latin typeface="Gill Sans Light"/>
              <a:cs typeface="Gill Sans Light"/>
            </a:endParaRPr>
          </a:p>
          <a:p>
            <a:pPr algn="ctr"/>
            <a:r>
              <a:rPr lang="en-US" sz="3200" dirty="0" smtClean="0">
                <a:solidFill>
                  <a:schemeClr val="bg1"/>
                </a:solidFill>
                <a:latin typeface="Gill Sans Light"/>
                <a:cs typeface="Gill Sans Light"/>
              </a:rPr>
              <a:t>C’ has to be the same for all coordinates</a:t>
            </a:r>
          </a:p>
        </p:txBody>
      </p:sp>
    </p:spTree>
    <p:extLst>
      <p:ext uri="{BB962C8B-B14F-4D97-AF65-F5344CB8AC3E}">
        <p14:creationId xmlns:p14="http://schemas.microsoft.com/office/powerpoint/2010/main" val="38495294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95"/>
            <a:ext cx="9144000" cy="121629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chemeClr val="tx1"/>
                </a:solidFill>
                <a:latin typeface="Gill Sans Light"/>
                <a:cs typeface="Gill Sans Light"/>
              </a:rPr>
              <a:t>How to be unbiased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-14598" y="1388193"/>
            <a:ext cx="9144000" cy="37240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Tx/>
              <a:buChar char="-"/>
            </a:pPr>
            <a:r>
              <a:rPr lang="en-US" sz="36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Each element is “on” with probability</a:t>
            </a:r>
            <a:endParaRPr lang="en-US" sz="36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571500" indent="-571500">
              <a:buFontTx/>
              <a:buChar char="-"/>
            </a:pPr>
            <a:endParaRPr lang="en-US" sz="36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571500" indent="-571500">
              <a:buFontTx/>
              <a:buChar char="-"/>
            </a:pPr>
            <a:endParaRPr lang="en-US" sz="36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571500" indent="-571500">
              <a:buFontTx/>
              <a:buChar char="-"/>
            </a:pPr>
            <a:r>
              <a:rPr lang="en-US" sz="36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And </a:t>
            </a:r>
          </a:p>
          <a:p>
            <a:pPr marL="571500" indent="-571500">
              <a:buFontTx/>
              <a:buChar char="-"/>
            </a:pPr>
            <a:endParaRPr lang="en-US" sz="36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571500" indent="-571500">
              <a:buFontTx/>
              <a:buChar char="-"/>
            </a:pPr>
            <a:endParaRPr lang="en-US" sz="20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571500" indent="-571500">
              <a:buFontTx/>
              <a:buChar char="-"/>
            </a:pPr>
            <a:r>
              <a:rPr lang="en-US" sz="36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Hence, the stochastic gradient should be</a:t>
            </a:r>
          </a:p>
        </p:txBody>
      </p:sp>
      <p:pic>
        <p:nvPicPr>
          <p:cNvPr id="12" name="Picture 11" descr="Pr(X_i=1)&amp;=_frac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169" y="2241721"/>
            <a:ext cx="4040909" cy="889000"/>
          </a:xfrm>
          <a:prstGeom prst="rect">
            <a:avLst/>
          </a:prstGeom>
        </p:spPr>
      </p:pic>
      <p:pic>
        <p:nvPicPr>
          <p:cNvPr id="13" name="Picture 12" descr="mathbb_E_X_i_tex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7347" y="3411928"/>
            <a:ext cx="5753100" cy="990600"/>
          </a:xfrm>
          <a:prstGeom prst="rect">
            <a:avLst/>
          </a:prstGeom>
        </p:spPr>
      </p:pic>
      <p:pic>
        <p:nvPicPr>
          <p:cNvPr id="15" name="Picture 14" descr="mathbb_E_Q(g(w))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36571"/>
            <a:ext cx="9144000" cy="1076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9211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95"/>
            <a:ext cx="9144000" cy="121629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chemeClr val="tx1"/>
                </a:solidFill>
                <a:latin typeface="Gill Sans Light"/>
                <a:cs typeface="Gill Sans Light"/>
              </a:rPr>
              <a:t>Quantized unbiased Grads</a:t>
            </a:r>
            <a:endParaRPr lang="en-US" sz="4400" dirty="0">
              <a:solidFill>
                <a:schemeClr val="tx1"/>
              </a:solidFill>
              <a:latin typeface="Gill Sans Light"/>
              <a:cs typeface="Gill Sans Ligh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-14598" y="1388193"/>
            <a:ext cx="9144000" cy="45243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Tx/>
              <a:buChar char="-"/>
            </a:pPr>
            <a:r>
              <a:rPr lang="en-US" sz="36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The quantized stochastic gradient is</a:t>
            </a:r>
            <a:endParaRPr lang="en-US" sz="36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571500" indent="-571500">
              <a:buFontTx/>
              <a:buChar char="-"/>
            </a:pPr>
            <a:endParaRPr lang="en-US" sz="36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571500" indent="-571500">
              <a:buFontTx/>
              <a:buChar char="-"/>
            </a:pPr>
            <a:endParaRPr lang="en-US" sz="36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571500" indent="-571500">
              <a:buFontTx/>
              <a:buChar char="-"/>
            </a:pPr>
            <a:endParaRPr lang="en-US" sz="36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571500" indent="-571500">
              <a:buFontTx/>
              <a:buChar char="-"/>
            </a:pPr>
            <a:endParaRPr lang="en-US" sz="36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571500" indent="-571500">
              <a:buFontTx/>
              <a:buChar char="-"/>
            </a:pPr>
            <a:r>
              <a:rPr lang="en-US" sz="36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Q: </a:t>
            </a:r>
            <a:r>
              <a:rPr lang="en-US" sz="3600" dirty="0">
                <a:solidFill>
                  <a:srgbClr val="000000"/>
                </a:solidFill>
                <a:latin typeface="Gill Sans Light"/>
                <a:cs typeface="Gill Sans Light"/>
              </a:rPr>
              <a:t>How to pick C?</a:t>
            </a:r>
          </a:p>
          <a:p>
            <a:pPr marL="571500" indent="-571500">
              <a:buFontTx/>
              <a:buChar char="-"/>
            </a:pPr>
            <a:endParaRPr lang="en-US" sz="36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571500" indent="-571500">
              <a:buFontTx/>
              <a:buChar char="-"/>
            </a:pPr>
            <a:r>
              <a:rPr lang="en-US" sz="36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A: So that it leads to small variance and comm.</a:t>
            </a:r>
          </a:p>
        </p:txBody>
      </p:sp>
      <p:pic>
        <p:nvPicPr>
          <p:cNvPr id="3" name="Picture 2" descr="mathbb_E_Q(g(w))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637" y="2636483"/>
            <a:ext cx="8312727" cy="978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411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27941" t="20809" r="28268" b="22002"/>
          <a:stretch/>
        </p:blipFill>
        <p:spPr>
          <a:xfrm>
            <a:off x="2318869" y="1494119"/>
            <a:ext cx="4362822" cy="42731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Picture 2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4393" y="2496997"/>
            <a:ext cx="368300" cy="215900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>
            <a:off x="4834469" y="3030363"/>
            <a:ext cx="0" cy="384792"/>
          </a:xfrm>
          <a:prstGeom prst="straightConnector1">
            <a:avLst/>
          </a:prstGeom>
          <a:ln>
            <a:solidFill>
              <a:srgbClr val="C62E5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3071560" y="4068357"/>
            <a:ext cx="593979" cy="252635"/>
          </a:xfrm>
          <a:prstGeom prst="straightConnector1">
            <a:avLst/>
          </a:prstGeom>
          <a:ln>
            <a:solidFill>
              <a:srgbClr val="C62E5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4230103" y="4228078"/>
            <a:ext cx="128134" cy="267065"/>
          </a:xfrm>
          <a:prstGeom prst="straightConnector1">
            <a:avLst/>
          </a:prstGeom>
          <a:ln>
            <a:solidFill>
              <a:srgbClr val="C62E5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5541600" y="4137449"/>
            <a:ext cx="594568" cy="267065"/>
          </a:xfrm>
          <a:prstGeom prst="straightConnector1">
            <a:avLst/>
          </a:prstGeom>
          <a:ln>
            <a:solidFill>
              <a:srgbClr val="C62E5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Picture 21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3277" y="4010635"/>
            <a:ext cx="368300" cy="215900"/>
          </a:xfrm>
          <a:prstGeom prst="rect">
            <a:avLst/>
          </a:prstGeom>
        </p:spPr>
      </p:pic>
      <p:pic>
        <p:nvPicPr>
          <p:cNvPr id="23" name="Picture 22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8237" y="4264811"/>
            <a:ext cx="368300" cy="215900"/>
          </a:xfrm>
          <a:prstGeom prst="rect">
            <a:avLst/>
          </a:prstGeom>
        </p:spPr>
      </p:pic>
      <p:pic>
        <p:nvPicPr>
          <p:cNvPr id="24" name="Picture 23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4123" y="3868871"/>
            <a:ext cx="368300" cy="21590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0" y="4995"/>
            <a:ext cx="9144000" cy="121629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chemeClr val="tx1"/>
                </a:solidFill>
                <a:latin typeface="Gill Sans Light"/>
                <a:cs typeface="Gill Sans Light"/>
              </a:rPr>
              <a:t>Mini-batch SGD</a:t>
            </a:r>
            <a:endParaRPr lang="en-US" sz="4400" dirty="0">
              <a:solidFill>
                <a:schemeClr val="tx1"/>
              </a:solidFill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667798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95"/>
            <a:ext cx="9144000" cy="121629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chemeClr val="tx1"/>
                </a:solidFill>
                <a:latin typeface="Gill Sans Light"/>
                <a:cs typeface="Gill Sans Light"/>
              </a:rPr>
              <a:t>Let’s compute the variance</a:t>
            </a:r>
            <a:endParaRPr lang="en-US" sz="4400" dirty="0">
              <a:solidFill>
                <a:schemeClr val="tx1"/>
              </a:solidFill>
              <a:latin typeface="Gill Sans Light"/>
              <a:cs typeface="Gill Sans Ligh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-14598" y="1388193"/>
            <a:ext cx="9144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Tx/>
              <a:buChar char="-"/>
            </a:pPr>
            <a:endParaRPr lang="en-US" sz="36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571500" indent="-571500">
              <a:buFontTx/>
              <a:buChar char="-"/>
            </a:pPr>
            <a:endParaRPr lang="en-US" sz="36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571500" indent="-571500">
              <a:buFontTx/>
              <a:buChar char="-"/>
            </a:pPr>
            <a:endParaRPr lang="en-US" sz="36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571500" indent="-571500">
              <a:buFontTx/>
              <a:buChar char="-"/>
            </a:pPr>
            <a:endParaRPr lang="en-US" sz="36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pic>
        <p:nvPicPr>
          <p:cNvPr id="3" name="Picture 2" descr="&amp;_mathbb_E_|Q(g(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62647"/>
            <a:ext cx="9144000" cy="5689163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-374471" y="2360617"/>
            <a:ext cx="9736234" cy="55840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5258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95"/>
            <a:ext cx="9144000" cy="121629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chemeClr val="tx1"/>
                </a:solidFill>
                <a:latin typeface="Gill Sans Light"/>
                <a:cs typeface="Gill Sans Light"/>
              </a:rPr>
              <a:t>Let’s compute the variance</a:t>
            </a:r>
            <a:endParaRPr lang="en-US" sz="4400" dirty="0">
              <a:solidFill>
                <a:schemeClr val="tx1"/>
              </a:solidFill>
              <a:latin typeface="Gill Sans Light"/>
              <a:cs typeface="Gill Sans Ligh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-14598" y="1388193"/>
            <a:ext cx="9144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Tx/>
              <a:buChar char="-"/>
            </a:pPr>
            <a:endParaRPr lang="en-US" sz="36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571500" indent="-571500">
              <a:buFontTx/>
              <a:buChar char="-"/>
            </a:pPr>
            <a:endParaRPr lang="en-US" sz="36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571500" indent="-571500">
              <a:buFontTx/>
              <a:buChar char="-"/>
            </a:pPr>
            <a:endParaRPr lang="en-US" sz="36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571500" indent="-571500">
              <a:buFontTx/>
              <a:buChar char="-"/>
            </a:pPr>
            <a:endParaRPr lang="en-US" sz="36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pic>
        <p:nvPicPr>
          <p:cNvPr id="3" name="Picture 2" descr="&amp;_mathbb_E_|Q(g(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62647"/>
            <a:ext cx="9144000" cy="5689163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-374471" y="3125782"/>
            <a:ext cx="9736234" cy="55840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04035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95"/>
            <a:ext cx="9144000" cy="121629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chemeClr val="tx1"/>
                </a:solidFill>
                <a:latin typeface="Gill Sans Light"/>
                <a:cs typeface="Gill Sans Light"/>
              </a:rPr>
              <a:t>Let’s compute the variance</a:t>
            </a:r>
            <a:endParaRPr lang="en-US" sz="4400" dirty="0">
              <a:solidFill>
                <a:schemeClr val="tx1"/>
              </a:solidFill>
              <a:latin typeface="Gill Sans Light"/>
              <a:cs typeface="Gill Sans Ligh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-14598" y="1388193"/>
            <a:ext cx="9144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Tx/>
              <a:buChar char="-"/>
            </a:pPr>
            <a:endParaRPr lang="en-US" sz="36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571500" indent="-571500">
              <a:buFontTx/>
              <a:buChar char="-"/>
            </a:pPr>
            <a:endParaRPr lang="en-US" sz="36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571500" indent="-571500">
              <a:buFontTx/>
              <a:buChar char="-"/>
            </a:pPr>
            <a:endParaRPr lang="en-US" sz="36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571500" indent="-571500">
              <a:buFontTx/>
              <a:buChar char="-"/>
            </a:pPr>
            <a:endParaRPr lang="en-US" sz="36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pic>
        <p:nvPicPr>
          <p:cNvPr id="3" name="Picture 2" descr="&amp;_mathbb_E_|Q(g(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62647"/>
            <a:ext cx="9144000" cy="5689163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-374471" y="4477963"/>
            <a:ext cx="9736234" cy="55840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9455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95"/>
            <a:ext cx="9144000" cy="121629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chemeClr val="tx1"/>
                </a:solidFill>
                <a:latin typeface="Gill Sans Light"/>
                <a:cs typeface="Gill Sans Light"/>
              </a:rPr>
              <a:t>Let’s compute the variance</a:t>
            </a:r>
            <a:endParaRPr lang="en-US" sz="4400" dirty="0">
              <a:solidFill>
                <a:schemeClr val="tx1"/>
              </a:solidFill>
              <a:latin typeface="Gill Sans Light"/>
              <a:cs typeface="Gill Sans Ligh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-14598" y="1388193"/>
            <a:ext cx="9144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Tx/>
              <a:buChar char="-"/>
            </a:pPr>
            <a:endParaRPr lang="en-US" sz="36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571500" indent="-571500">
              <a:buFontTx/>
              <a:buChar char="-"/>
            </a:pPr>
            <a:endParaRPr lang="en-US" sz="36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571500" indent="-571500">
              <a:buFontTx/>
              <a:buChar char="-"/>
            </a:pPr>
            <a:endParaRPr lang="en-US" sz="36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571500" indent="-571500">
              <a:buFontTx/>
              <a:buChar char="-"/>
            </a:pPr>
            <a:endParaRPr lang="en-US" sz="36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pic>
        <p:nvPicPr>
          <p:cNvPr id="3" name="Picture 2" descr="&amp;_mathbb_E_|Q(g(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62647"/>
            <a:ext cx="9144000" cy="5689163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-374471" y="5617572"/>
            <a:ext cx="9736234" cy="55840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491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95"/>
            <a:ext cx="9144000" cy="121629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chemeClr val="tx1"/>
                </a:solidFill>
                <a:latin typeface="Gill Sans Light"/>
                <a:cs typeface="Gill Sans Light"/>
              </a:rPr>
              <a:t>Let’s compute the variance</a:t>
            </a:r>
            <a:endParaRPr lang="en-US" sz="4400" dirty="0">
              <a:solidFill>
                <a:schemeClr val="tx1"/>
              </a:solidFill>
              <a:latin typeface="Gill Sans Light"/>
              <a:cs typeface="Gill Sans Ligh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-14598" y="1388193"/>
            <a:ext cx="9144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Tx/>
              <a:buChar char="-"/>
            </a:pPr>
            <a:endParaRPr lang="en-US" sz="36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571500" indent="-571500">
              <a:buFontTx/>
              <a:buChar char="-"/>
            </a:pPr>
            <a:endParaRPr lang="en-US" sz="36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571500" indent="-571500">
              <a:buFontTx/>
              <a:buChar char="-"/>
            </a:pPr>
            <a:endParaRPr lang="en-US" sz="36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571500" indent="-571500">
              <a:buFontTx/>
              <a:buChar char="-"/>
            </a:pPr>
            <a:endParaRPr lang="en-US" sz="36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pic>
        <p:nvPicPr>
          <p:cNvPr id="3" name="Picture 2" descr="&amp;_mathbb_E_|Q(g(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62647"/>
            <a:ext cx="9144000" cy="5689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7944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95"/>
            <a:ext cx="9144000" cy="121629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chemeClr val="tx1"/>
                </a:solidFill>
                <a:latin typeface="Gill Sans Light"/>
                <a:cs typeface="Gill Sans Light"/>
              </a:rPr>
              <a:t>How do we make variance small?</a:t>
            </a:r>
            <a:endParaRPr lang="en-US" sz="4400" dirty="0">
              <a:solidFill>
                <a:schemeClr val="tx1"/>
              </a:solidFill>
              <a:latin typeface="Gill Sans Light"/>
              <a:cs typeface="Gill Sans Ligh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-14598" y="1388193"/>
            <a:ext cx="914400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Tx/>
              <a:buChar char="-"/>
            </a:pPr>
            <a:r>
              <a:rPr lang="en-US" sz="36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Each element is “on” with probability</a:t>
            </a:r>
            <a:endParaRPr lang="en-US" sz="36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571500" indent="-571500">
              <a:buFontTx/>
              <a:buChar char="-"/>
            </a:pPr>
            <a:endParaRPr lang="en-US" sz="36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571500" indent="-571500">
              <a:buFontTx/>
              <a:buChar char="-"/>
            </a:pPr>
            <a:endParaRPr lang="en-US" sz="36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571500" indent="-571500">
              <a:buFontTx/>
              <a:buChar char="-"/>
            </a:pPr>
            <a:r>
              <a:rPr lang="en-US" sz="36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And </a:t>
            </a:r>
          </a:p>
          <a:p>
            <a:pPr marL="571500" indent="-571500">
              <a:buFontTx/>
              <a:buChar char="-"/>
            </a:pPr>
            <a:endParaRPr lang="en-US" sz="36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571500" indent="-571500">
              <a:buFontTx/>
              <a:buChar char="-"/>
            </a:pPr>
            <a:endParaRPr lang="en-US" sz="20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571500" indent="-571500">
              <a:buFontTx/>
              <a:buChar char="-"/>
            </a:pPr>
            <a:endParaRPr lang="en-US" sz="20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571500" indent="-571500">
              <a:buFontTx/>
              <a:buChar char="-"/>
            </a:pPr>
            <a:r>
              <a:rPr lang="en-US" sz="36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And the variance is</a:t>
            </a:r>
          </a:p>
        </p:txBody>
      </p:sp>
      <p:pic>
        <p:nvPicPr>
          <p:cNvPr id="12" name="Picture 11" descr="Pr(X_i=1)&amp;=_frac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169" y="2241721"/>
            <a:ext cx="4040909" cy="889000"/>
          </a:xfrm>
          <a:prstGeom prst="rect">
            <a:avLst/>
          </a:prstGeom>
        </p:spPr>
      </p:pic>
      <p:pic>
        <p:nvPicPr>
          <p:cNvPr id="15" name="Picture 14" descr="mathbb_E_Q(g(w))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389" y="3662127"/>
            <a:ext cx="8312727" cy="978601"/>
          </a:xfrm>
          <a:prstGeom prst="rect">
            <a:avLst/>
          </a:prstGeom>
        </p:spPr>
      </p:pic>
      <p:pic>
        <p:nvPicPr>
          <p:cNvPr id="2" name="Picture 1" descr="mathbb_E_|Q(g(w)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9944" y="5388851"/>
            <a:ext cx="5105400" cy="520700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244215" y="6076176"/>
            <a:ext cx="8838143" cy="841382"/>
          </a:xfrm>
          <a:prstGeom prst="roundRect">
            <a:avLst>
              <a:gd name="adj" fmla="val 2973"/>
            </a:avLst>
          </a:prstGeom>
          <a:solidFill>
            <a:srgbClr val="16192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bg1"/>
                </a:solidFill>
                <a:latin typeface="Gill Sans Light"/>
                <a:cs typeface="Gill Sans Light"/>
              </a:rPr>
              <a:t>How to pick C?</a:t>
            </a:r>
          </a:p>
        </p:txBody>
      </p:sp>
    </p:spTree>
    <p:extLst>
      <p:ext uri="{BB962C8B-B14F-4D97-AF65-F5344CB8AC3E}">
        <p14:creationId xmlns:p14="http://schemas.microsoft.com/office/powerpoint/2010/main" val="10011440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95"/>
            <a:ext cx="9144000" cy="121629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chemeClr val="tx1"/>
                </a:solidFill>
                <a:latin typeface="Gill Sans Light"/>
                <a:cs typeface="Gill Sans Light"/>
              </a:rPr>
              <a:t>How do we make variance small?</a:t>
            </a:r>
            <a:endParaRPr lang="en-US" sz="4400" dirty="0">
              <a:solidFill>
                <a:schemeClr val="tx1"/>
              </a:solidFill>
              <a:latin typeface="Gill Sans Light"/>
              <a:cs typeface="Gill Sans Ligh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-14598" y="1388193"/>
            <a:ext cx="9144000" cy="37240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Tx/>
              <a:buChar char="-"/>
            </a:pPr>
            <a:r>
              <a:rPr lang="en-US" sz="36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Let’s pick it to be equal to the l2 norm</a:t>
            </a:r>
            <a:endParaRPr lang="en-US" sz="36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571500" indent="-571500">
              <a:buFontTx/>
              <a:buChar char="-"/>
            </a:pPr>
            <a:endParaRPr lang="en-US" sz="36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571500" indent="-571500">
              <a:buFontTx/>
              <a:buChar char="-"/>
            </a:pPr>
            <a:endParaRPr lang="en-US" sz="36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571500" indent="-571500">
              <a:buFontTx/>
              <a:buChar char="-"/>
            </a:pPr>
            <a:r>
              <a:rPr lang="en-US" sz="36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Then</a:t>
            </a:r>
          </a:p>
          <a:p>
            <a:pPr marL="571500" indent="-571500">
              <a:buFontTx/>
              <a:buChar char="-"/>
            </a:pPr>
            <a:endParaRPr lang="en-US" sz="36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571500" indent="-571500">
              <a:buFontTx/>
              <a:buChar char="-"/>
            </a:pPr>
            <a:endParaRPr lang="en-US" sz="20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571500" indent="-571500">
              <a:buFontTx/>
              <a:buChar char="-"/>
            </a:pPr>
            <a:r>
              <a:rPr lang="en-US" sz="36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And the variance is</a:t>
            </a:r>
          </a:p>
        </p:txBody>
      </p:sp>
      <p:pic>
        <p:nvPicPr>
          <p:cNvPr id="15" name="Picture 14" descr="mathbb_E_Q(g(w))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389" y="3629567"/>
            <a:ext cx="8312727" cy="978601"/>
          </a:xfrm>
          <a:prstGeom prst="rect">
            <a:avLst/>
          </a:prstGeom>
        </p:spPr>
      </p:pic>
      <p:pic>
        <p:nvPicPr>
          <p:cNvPr id="3" name="Picture 2" descr="Pr(X_i=1)&amp;=_frac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1397" y="2107559"/>
            <a:ext cx="4445000" cy="1092200"/>
          </a:xfrm>
          <a:prstGeom prst="rect">
            <a:avLst/>
          </a:prstGeom>
        </p:spPr>
      </p:pic>
      <p:sp>
        <p:nvSpPr>
          <p:cNvPr id="16" name="Rounded Rectangle 15"/>
          <p:cNvSpPr/>
          <p:nvPr/>
        </p:nvSpPr>
        <p:spPr>
          <a:xfrm>
            <a:off x="144349" y="6016618"/>
            <a:ext cx="8838143" cy="841382"/>
          </a:xfrm>
          <a:prstGeom prst="roundRect">
            <a:avLst>
              <a:gd name="adj" fmla="val 2973"/>
            </a:avLst>
          </a:prstGeom>
          <a:solidFill>
            <a:srgbClr val="16192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bg1"/>
                </a:solidFill>
                <a:latin typeface="Gill Sans Light"/>
                <a:cs typeface="Gill Sans Light"/>
              </a:rPr>
              <a:t>This means #iterations might increase by </a:t>
            </a:r>
            <a:r>
              <a:rPr lang="en-US" sz="3200" dirty="0" err="1" smtClean="0">
                <a:solidFill>
                  <a:schemeClr val="bg1"/>
                </a:solidFill>
                <a:latin typeface="Gill Sans Light"/>
                <a:cs typeface="Gill Sans Light"/>
              </a:rPr>
              <a:t>sqrt</a:t>
            </a:r>
            <a:r>
              <a:rPr lang="en-US" sz="3200" dirty="0" smtClean="0">
                <a:solidFill>
                  <a:schemeClr val="bg1"/>
                </a:solidFill>
                <a:latin typeface="Gill Sans Light"/>
                <a:cs typeface="Gill Sans Light"/>
              </a:rPr>
              <a:t>(d) </a:t>
            </a:r>
            <a:r>
              <a:rPr lang="en-US" sz="3200" dirty="0" smtClean="0">
                <a:solidFill>
                  <a:schemeClr val="bg1"/>
                </a:solidFill>
                <a:latin typeface="Gill Sans Light"/>
                <a:cs typeface="Gill Sans Light"/>
                <a:sym typeface="Wingdings"/>
              </a:rPr>
              <a:t></a:t>
            </a:r>
            <a:endParaRPr lang="en-US" sz="3200" dirty="0" smtClean="0">
              <a:solidFill>
                <a:schemeClr val="bg1"/>
              </a:solidFill>
              <a:latin typeface="Gill Sans Light"/>
              <a:cs typeface="Gill Sans Light"/>
            </a:endParaRPr>
          </a:p>
        </p:txBody>
      </p:sp>
      <p:pic>
        <p:nvPicPr>
          <p:cNvPr id="11" name="Picture 10" descr="mathbb_E_|Q(g(w)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753" y="5169638"/>
            <a:ext cx="8312727" cy="495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0859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95"/>
            <a:ext cx="9144000" cy="121629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chemeClr val="tx1"/>
                </a:solidFill>
                <a:latin typeface="Gill Sans Light"/>
                <a:cs typeface="Gill Sans Light"/>
              </a:rPr>
              <a:t>Sampling induces </a:t>
            </a:r>
            <a:r>
              <a:rPr lang="en-US" sz="4400" dirty="0" err="1" smtClean="0">
                <a:solidFill>
                  <a:schemeClr val="tx1"/>
                </a:solidFill>
                <a:latin typeface="Gill Sans Light"/>
                <a:cs typeface="Gill Sans Light"/>
              </a:rPr>
              <a:t>sparsity</a:t>
            </a:r>
            <a:endParaRPr lang="en-US" sz="4400" dirty="0">
              <a:solidFill>
                <a:schemeClr val="tx1"/>
              </a:solidFill>
              <a:latin typeface="Gill Sans Light"/>
              <a:cs typeface="Gill Sans Ligh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-14598" y="1388193"/>
            <a:ext cx="9144000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Tx/>
              <a:buChar char="-"/>
            </a:pPr>
            <a:r>
              <a:rPr lang="en-US" sz="36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Since</a:t>
            </a:r>
          </a:p>
          <a:p>
            <a:endParaRPr lang="en-US" sz="20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571500" indent="-571500">
              <a:buFontTx/>
              <a:buChar char="-"/>
            </a:pPr>
            <a:r>
              <a:rPr lang="en-US" sz="36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We have</a:t>
            </a:r>
          </a:p>
          <a:p>
            <a:pPr marL="571500" indent="-571500">
              <a:buFontTx/>
              <a:buChar char="-"/>
            </a:pPr>
            <a:endParaRPr lang="en-US" sz="36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571500" indent="-571500">
              <a:buFontTx/>
              <a:buChar char="-"/>
            </a:pPr>
            <a:endParaRPr lang="en-US" sz="36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571500" indent="-571500">
              <a:buFontTx/>
              <a:buChar char="-"/>
            </a:pPr>
            <a:endParaRPr lang="en-US" sz="36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571500" indent="-571500">
              <a:buFontTx/>
              <a:buChar char="-"/>
            </a:pPr>
            <a:endParaRPr lang="en-US" sz="36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571500" indent="-571500">
              <a:buFontTx/>
              <a:buChar char="-"/>
            </a:pPr>
            <a:endParaRPr lang="en-US" sz="36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571500" indent="-571500">
              <a:buFontTx/>
              <a:buChar char="-"/>
            </a:pPr>
            <a:endParaRPr lang="en-US" sz="36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571500" indent="-571500">
              <a:buFontTx/>
              <a:buChar char="-"/>
            </a:pPr>
            <a:r>
              <a:rPr lang="en-US" sz="36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Expected savings </a:t>
            </a:r>
            <a:r>
              <a:rPr lang="en-US" sz="3600" dirty="0" err="1" smtClean="0">
                <a:solidFill>
                  <a:srgbClr val="000000"/>
                </a:solidFill>
                <a:latin typeface="Gill Sans Light"/>
                <a:cs typeface="Gill Sans Light"/>
              </a:rPr>
              <a:t>wrt</a:t>
            </a:r>
            <a:r>
              <a:rPr lang="en-US" sz="36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 to </a:t>
            </a:r>
            <a:r>
              <a:rPr lang="en-US" sz="3600" dirty="0" err="1" smtClean="0">
                <a:solidFill>
                  <a:srgbClr val="000000"/>
                </a:solidFill>
                <a:latin typeface="Gill Sans Light"/>
                <a:cs typeface="Gill Sans Light"/>
              </a:rPr>
              <a:t>sparsity</a:t>
            </a:r>
            <a:r>
              <a:rPr lang="en-US" sz="36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  </a:t>
            </a:r>
          </a:p>
        </p:txBody>
      </p:sp>
      <p:pic>
        <p:nvPicPr>
          <p:cNvPr id="3" name="Picture 2" descr="Pr(X_i=1)&amp;=_frac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5004" y="1388193"/>
            <a:ext cx="4040909" cy="992909"/>
          </a:xfrm>
          <a:prstGeom prst="rect">
            <a:avLst/>
          </a:prstGeom>
        </p:spPr>
      </p:pic>
      <p:pic>
        <p:nvPicPr>
          <p:cNvPr id="2" name="Picture 1" descr="mathbb_E_|Q(g(w)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628" y="2896298"/>
            <a:ext cx="7169727" cy="2482273"/>
          </a:xfrm>
          <a:prstGeom prst="rect">
            <a:avLst/>
          </a:prstGeom>
        </p:spPr>
      </p:pic>
      <p:pic>
        <p:nvPicPr>
          <p:cNvPr id="4" name="Picture 3" descr="O(_sqrt_d_)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6654" y="6092476"/>
            <a:ext cx="1282700" cy="54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6418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95"/>
            <a:ext cx="9144000" cy="121629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chemeClr val="tx1"/>
                </a:solidFill>
                <a:latin typeface="Gill Sans Light"/>
                <a:cs typeface="Gill Sans Light"/>
              </a:rPr>
              <a:t>QSGD and </a:t>
            </a:r>
            <a:r>
              <a:rPr lang="en-US" sz="4400" dirty="0" err="1" smtClean="0">
                <a:solidFill>
                  <a:schemeClr val="tx1"/>
                </a:solidFill>
                <a:latin typeface="Gill Sans Light"/>
                <a:cs typeface="Gill Sans Light"/>
              </a:rPr>
              <a:t>Terngrad</a:t>
            </a:r>
            <a:endParaRPr lang="en-US" sz="4400" dirty="0">
              <a:solidFill>
                <a:schemeClr val="tx1"/>
              </a:solidFill>
              <a:latin typeface="Gill Sans Light"/>
              <a:cs typeface="Gill Sans Ligh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-14598" y="1388193"/>
            <a:ext cx="9144000" cy="8710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Tx/>
              <a:buChar char="-"/>
            </a:pPr>
            <a:r>
              <a:rPr lang="en-US" sz="36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These quantized variants of SGD where concurrently presented* in</a:t>
            </a:r>
          </a:p>
          <a:p>
            <a:endParaRPr lang="en-US" sz="25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r>
              <a:rPr lang="en-US" sz="2500" dirty="0" err="1" smtClean="0">
                <a:solidFill>
                  <a:srgbClr val="000000"/>
                </a:solidFill>
                <a:latin typeface="Gill Sans Light"/>
                <a:cs typeface="Gill Sans Light"/>
              </a:rPr>
              <a:t>Alistarh</a:t>
            </a:r>
            <a:r>
              <a:rPr lang="en-US" sz="2500" dirty="0">
                <a:solidFill>
                  <a:srgbClr val="000000"/>
                </a:solidFill>
                <a:latin typeface="Gill Sans Light"/>
                <a:cs typeface="Gill Sans Light"/>
              </a:rPr>
              <a:t>, Li, </a:t>
            </a:r>
            <a:r>
              <a:rPr lang="en-US" sz="2500" dirty="0" err="1">
                <a:solidFill>
                  <a:srgbClr val="000000"/>
                </a:solidFill>
                <a:latin typeface="Gill Sans Light"/>
                <a:cs typeface="Gill Sans Light"/>
              </a:rPr>
              <a:t>Tomioka</a:t>
            </a:r>
            <a:r>
              <a:rPr lang="en-US" sz="2500" dirty="0">
                <a:solidFill>
                  <a:srgbClr val="000000"/>
                </a:solidFill>
                <a:latin typeface="Gill Sans Light"/>
                <a:cs typeface="Gill Sans Light"/>
              </a:rPr>
              <a:t>, </a:t>
            </a:r>
            <a:r>
              <a:rPr lang="en-US" sz="2500" dirty="0" err="1">
                <a:solidFill>
                  <a:srgbClr val="000000"/>
                </a:solidFill>
                <a:latin typeface="Gill Sans Light"/>
                <a:cs typeface="Gill Sans Light"/>
              </a:rPr>
              <a:t>Vojnovic</a:t>
            </a:r>
            <a:r>
              <a:rPr lang="en-US" sz="2500" dirty="0">
                <a:solidFill>
                  <a:srgbClr val="000000"/>
                </a:solidFill>
                <a:latin typeface="Gill Sans Light"/>
                <a:cs typeface="Gill Sans Light"/>
              </a:rPr>
              <a:t> </a:t>
            </a:r>
          </a:p>
          <a:p>
            <a:r>
              <a:rPr lang="en-US" sz="2500" b="1" dirty="0">
                <a:solidFill>
                  <a:srgbClr val="000000"/>
                </a:solidFill>
                <a:latin typeface="Gill Sans Light"/>
                <a:cs typeface="Gill Sans Light"/>
              </a:rPr>
              <a:t>QSGD: Randomized quantization for communication-optimal stochastic gradient descent. </a:t>
            </a:r>
            <a:r>
              <a:rPr lang="en-US" sz="2500" i="1" dirty="0">
                <a:solidFill>
                  <a:srgbClr val="000000"/>
                </a:solidFill>
                <a:latin typeface="Gill Sans Light"/>
                <a:cs typeface="Gill Sans Light"/>
              </a:rPr>
              <a:t>NIPS 2017</a:t>
            </a:r>
          </a:p>
          <a:p>
            <a:pPr marL="571500" indent="-571500">
              <a:buFontTx/>
              <a:buChar char="-"/>
            </a:pPr>
            <a:endParaRPr lang="en-US" sz="25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r>
              <a:rPr lang="en-US" sz="2500" dirty="0">
                <a:solidFill>
                  <a:srgbClr val="000000"/>
                </a:solidFill>
                <a:latin typeface="Gill Sans Light"/>
                <a:cs typeface="Gill Sans Light"/>
              </a:rPr>
              <a:t>Wen, </a:t>
            </a:r>
            <a:r>
              <a:rPr lang="en-US" sz="2500" dirty="0" err="1">
                <a:solidFill>
                  <a:srgbClr val="000000"/>
                </a:solidFill>
                <a:latin typeface="Gill Sans Light"/>
                <a:cs typeface="Gill Sans Light"/>
              </a:rPr>
              <a:t>Xu</a:t>
            </a:r>
            <a:r>
              <a:rPr lang="en-US" sz="2500" dirty="0">
                <a:solidFill>
                  <a:srgbClr val="000000"/>
                </a:solidFill>
                <a:latin typeface="Gill Sans Light"/>
                <a:cs typeface="Gill Sans Light"/>
              </a:rPr>
              <a:t>, Yan, Wu, Wang, Chen, Li </a:t>
            </a:r>
          </a:p>
          <a:p>
            <a:r>
              <a:rPr lang="en-US" sz="2500" b="1" dirty="0" err="1">
                <a:solidFill>
                  <a:srgbClr val="000000"/>
                </a:solidFill>
                <a:latin typeface="Gill Sans Light"/>
                <a:cs typeface="Gill Sans Light"/>
              </a:rPr>
              <a:t>Terngrad</a:t>
            </a:r>
            <a:r>
              <a:rPr lang="en-US" sz="2500" b="1" dirty="0">
                <a:solidFill>
                  <a:srgbClr val="000000"/>
                </a:solidFill>
                <a:latin typeface="Gill Sans Light"/>
                <a:cs typeface="Gill Sans Light"/>
              </a:rPr>
              <a:t>: Ternary gradients to reduce communication in distributed deep learning</a:t>
            </a:r>
            <a:r>
              <a:rPr lang="en-US" sz="2500" dirty="0">
                <a:solidFill>
                  <a:srgbClr val="000000"/>
                </a:solidFill>
                <a:latin typeface="Gill Sans Light"/>
                <a:cs typeface="Gill Sans Light"/>
              </a:rPr>
              <a:t>. </a:t>
            </a:r>
            <a:r>
              <a:rPr lang="en-US" sz="2500" i="1" dirty="0">
                <a:solidFill>
                  <a:srgbClr val="000000"/>
                </a:solidFill>
                <a:latin typeface="Gill Sans Light"/>
                <a:cs typeface="Gill Sans Light"/>
              </a:rPr>
              <a:t>NIPS 2017 </a:t>
            </a:r>
            <a:endParaRPr lang="en-US" sz="36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4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4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r>
              <a:rPr lang="en-US" sz="24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*: With different sampling probabilities</a:t>
            </a:r>
          </a:p>
          <a:p>
            <a:pPr marL="571500" indent="-571500">
              <a:buFontTx/>
              <a:buChar char="-"/>
            </a:pPr>
            <a:endParaRPr lang="en-US" sz="36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571500" indent="-571500">
              <a:buFontTx/>
              <a:buChar char="-"/>
            </a:pPr>
            <a:endParaRPr lang="en-US" sz="36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571500" indent="-571500">
              <a:buFontTx/>
              <a:buChar char="-"/>
            </a:pPr>
            <a:endParaRPr lang="en-US" sz="36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571500" indent="-571500">
              <a:buFontTx/>
              <a:buChar char="-"/>
            </a:pPr>
            <a:endParaRPr lang="en-US" sz="36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571500" indent="-571500">
              <a:buFontTx/>
              <a:buChar char="-"/>
            </a:pPr>
            <a:endParaRPr lang="en-US" sz="36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571500" indent="-571500">
              <a:buFontTx/>
              <a:buChar char="-"/>
            </a:pPr>
            <a:endParaRPr lang="en-US" sz="36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41967657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95"/>
            <a:ext cx="9144000" cy="121629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chemeClr val="tx1"/>
                </a:solidFill>
                <a:latin typeface="Gill Sans Light"/>
                <a:cs typeface="Gill Sans Light"/>
              </a:rPr>
              <a:t>Communication: SGD </a:t>
            </a:r>
            <a:r>
              <a:rPr lang="en-US" sz="4400" dirty="0" err="1" smtClean="0">
                <a:solidFill>
                  <a:schemeClr val="tx1"/>
                </a:solidFill>
                <a:latin typeface="Gill Sans Light"/>
                <a:cs typeface="Gill Sans Light"/>
              </a:rPr>
              <a:t>vs</a:t>
            </a:r>
            <a:r>
              <a:rPr lang="en-US" sz="4400" dirty="0" smtClean="0">
                <a:solidFill>
                  <a:schemeClr val="tx1"/>
                </a:solidFill>
                <a:latin typeface="Gill Sans Light"/>
                <a:cs typeface="Gill Sans Light"/>
              </a:rPr>
              <a:t> QSGD</a:t>
            </a:r>
            <a:endParaRPr lang="en-US" sz="4400" dirty="0">
              <a:solidFill>
                <a:schemeClr val="tx1"/>
              </a:solidFill>
              <a:latin typeface="Gill Sans Light"/>
              <a:cs typeface="Gill Sans Ligh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-14598" y="1388193"/>
            <a:ext cx="9144000" cy="8156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Tx/>
              <a:buChar char="-"/>
            </a:pPr>
            <a:r>
              <a:rPr lang="en-US" sz="36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Total number of iterations</a:t>
            </a:r>
          </a:p>
          <a:p>
            <a:r>
              <a:rPr lang="en-US" sz="36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	</a:t>
            </a:r>
          </a:p>
          <a:p>
            <a:r>
              <a:rPr lang="en-US" sz="3600" dirty="0">
                <a:solidFill>
                  <a:srgbClr val="000000"/>
                </a:solidFill>
                <a:latin typeface="Gill Sans Light"/>
                <a:cs typeface="Gill Sans Light"/>
              </a:rPr>
              <a:t>	</a:t>
            </a:r>
            <a:r>
              <a:rPr lang="en-US" sz="36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QSGD</a:t>
            </a:r>
            <a:r>
              <a:rPr lang="el-GR" sz="36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(ε)</a:t>
            </a:r>
            <a:r>
              <a:rPr lang="en-US" sz="36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 &lt;</a:t>
            </a:r>
            <a:r>
              <a:rPr lang="el-GR" sz="36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             </a:t>
            </a:r>
            <a:r>
              <a:rPr lang="en-US" sz="36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SGD</a:t>
            </a:r>
            <a:r>
              <a:rPr lang="el-GR" sz="3600" dirty="0">
                <a:solidFill>
                  <a:srgbClr val="000000"/>
                </a:solidFill>
                <a:latin typeface="Gill Sans Light"/>
                <a:cs typeface="Gill Sans Light"/>
              </a:rPr>
              <a:t>(ε)</a:t>
            </a:r>
            <a:endParaRPr lang="en-US" sz="36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0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571500" indent="-571500">
              <a:buFontTx/>
              <a:buChar char="-"/>
            </a:pPr>
            <a:endParaRPr lang="en-US" sz="36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571500" indent="-571500">
              <a:buFontTx/>
              <a:buChar char="-"/>
            </a:pPr>
            <a:r>
              <a:rPr lang="en-US" sz="36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Expected bits communicated</a:t>
            </a:r>
          </a:p>
          <a:p>
            <a:r>
              <a:rPr lang="en-US" sz="36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		QSGD: </a:t>
            </a:r>
          </a:p>
          <a:p>
            <a:r>
              <a:rPr lang="en-US" sz="36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		SGD (floats): </a:t>
            </a:r>
          </a:p>
          <a:p>
            <a:pPr marL="571500" indent="-571500">
              <a:buFontTx/>
              <a:buChar char="-"/>
            </a:pPr>
            <a:endParaRPr lang="en-US" sz="36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571500" indent="-571500">
              <a:buFontTx/>
              <a:buChar char="-"/>
            </a:pPr>
            <a:endParaRPr lang="en-US" sz="36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571500" indent="-571500">
              <a:buFontTx/>
              <a:buChar char="-"/>
            </a:pPr>
            <a:endParaRPr lang="en-US" sz="36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571500" indent="-571500">
              <a:buFontTx/>
              <a:buChar char="-"/>
            </a:pPr>
            <a:endParaRPr lang="en-US" sz="36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571500" indent="-571500">
              <a:buFontTx/>
              <a:buChar char="-"/>
            </a:pPr>
            <a:endParaRPr lang="en-US" sz="36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571500" indent="-571500">
              <a:buFontTx/>
              <a:buChar char="-"/>
            </a:pPr>
            <a:endParaRPr lang="en-US" sz="36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571500" indent="-571500">
              <a:buFontTx/>
              <a:buChar char="-"/>
            </a:pPr>
            <a:r>
              <a:rPr lang="en-US" sz="36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Expected savings </a:t>
            </a:r>
            <a:r>
              <a:rPr lang="en-US" sz="3600" dirty="0" err="1" smtClean="0">
                <a:solidFill>
                  <a:srgbClr val="000000"/>
                </a:solidFill>
                <a:latin typeface="Gill Sans Light"/>
                <a:cs typeface="Gill Sans Light"/>
              </a:rPr>
              <a:t>wrt</a:t>
            </a:r>
            <a:r>
              <a:rPr lang="en-US" sz="36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 to </a:t>
            </a:r>
            <a:r>
              <a:rPr lang="en-US" sz="3600" dirty="0" err="1" smtClean="0">
                <a:solidFill>
                  <a:srgbClr val="000000"/>
                </a:solidFill>
                <a:latin typeface="Gill Sans Light"/>
                <a:cs typeface="Gill Sans Light"/>
              </a:rPr>
              <a:t>sparsity</a:t>
            </a:r>
            <a:r>
              <a:rPr lang="en-US" sz="36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  </a:t>
            </a:r>
          </a:p>
        </p:txBody>
      </p:sp>
      <p:pic>
        <p:nvPicPr>
          <p:cNvPr id="4" name="Picture 3" descr="O(_sqrt_d_)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8732" y="2574408"/>
            <a:ext cx="1282700" cy="546100"/>
          </a:xfrm>
          <a:prstGeom prst="rect">
            <a:avLst/>
          </a:prstGeom>
        </p:spPr>
      </p:pic>
      <p:pic>
        <p:nvPicPr>
          <p:cNvPr id="10" name="Picture 9" descr="&lt;3_cdot_sqrt_d_+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1100" y="4506690"/>
            <a:ext cx="2628900" cy="482600"/>
          </a:xfrm>
          <a:prstGeom prst="rect">
            <a:avLst/>
          </a:prstGeom>
        </p:spPr>
      </p:pic>
      <p:pic>
        <p:nvPicPr>
          <p:cNvPr id="11" name="Picture 10" descr="&lt;32_cdot_d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1100" y="5205114"/>
            <a:ext cx="1473200" cy="355600"/>
          </a:xfrm>
          <a:prstGeom prst="rect">
            <a:avLst/>
          </a:prstGeom>
        </p:spPr>
      </p:pic>
      <p:sp>
        <p:nvSpPr>
          <p:cNvPr id="13" name="Rounded Rectangle 12"/>
          <p:cNvSpPr/>
          <p:nvPr/>
        </p:nvSpPr>
        <p:spPr>
          <a:xfrm>
            <a:off x="144349" y="6089631"/>
            <a:ext cx="8838143" cy="695357"/>
          </a:xfrm>
          <a:prstGeom prst="roundRect">
            <a:avLst>
              <a:gd name="adj" fmla="val 2973"/>
            </a:avLst>
          </a:prstGeom>
          <a:solidFill>
            <a:srgbClr val="16192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bg1"/>
                </a:solidFill>
                <a:latin typeface="Gill Sans Light"/>
                <a:cs typeface="Gill Sans Light"/>
              </a:rPr>
              <a:t>Total Savings ~10x</a:t>
            </a:r>
          </a:p>
        </p:txBody>
      </p:sp>
    </p:spTree>
    <p:extLst>
      <p:ext uri="{BB962C8B-B14F-4D97-AF65-F5344CB8AC3E}">
        <p14:creationId xmlns:p14="http://schemas.microsoft.com/office/powerpoint/2010/main" val="41219923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27941" t="20809" r="28268" b="22002"/>
          <a:stretch/>
        </p:blipFill>
        <p:spPr>
          <a:xfrm>
            <a:off x="2318869" y="1494119"/>
            <a:ext cx="4362822" cy="42731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Picture 2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4393" y="2496997"/>
            <a:ext cx="368300" cy="2159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4995"/>
            <a:ext cx="9144000" cy="121629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chemeClr val="tx1"/>
                </a:solidFill>
                <a:latin typeface="Gill Sans Light"/>
                <a:cs typeface="Gill Sans Light"/>
              </a:rPr>
              <a:t>Mini-batch SGD</a:t>
            </a:r>
          </a:p>
        </p:txBody>
      </p:sp>
      <p:pic>
        <p:nvPicPr>
          <p:cNvPr id="8" name="Picture 7" descr="02-11.jpg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95167" y="5880476"/>
            <a:ext cx="421351" cy="334367"/>
          </a:xfrm>
          <a:prstGeom prst="rect">
            <a:avLst/>
          </a:prstGeom>
        </p:spPr>
      </p:pic>
      <p:pic>
        <p:nvPicPr>
          <p:cNvPr id="9" name="Picture 8" descr="1412613364603_wps_17_SANTA_MONICA_CA_AUGUST_04.jpg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11534" y="6302678"/>
            <a:ext cx="404984" cy="342344"/>
          </a:xfrm>
          <a:prstGeom prst="rect">
            <a:avLst/>
          </a:prstGeom>
        </p:spPr>
      </p:pic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0410" y="5867684"/>
            <a:ext cx="1347080" cy="321561"/>
          </a:xfrm>
          <a:prstGeom prst="rect">
            <a:avLst/>
          </a:prstGeom>
        </p:spPr>
      </p:pic>
      <p:pic>
        <p:nvPicPr>
          <p:cNvPr id="14" name="Picture 13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0410" y="6298585"/>
            <a:ext cx="1347080" cy="321561"/>
          </a:xfrm>
          <a:prstGeom prst="rect">
            <a:avLst/>
          </a:prstGeom>
        </p:spPr>
      </p:pic>
      <p:pic>
        <p:nvPicPr>
          <p:cNvPr id="17" name="Picture 16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9950" y="5866557"/>
            <a:ext cx="1347080" cy="321561"/>
          </a:xfrm>
          <a:prstGeom prst="rect">
            <a:avLst/>
          </a:prstGeom>
        </p:spPr>
      </p:pic>
      <p:pic>
        <p:nvPicPr>
          <p:cNvPr id="18" name="Picture 17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9950" y="6297458"/>
            <a:ext cx="1347080" cy="321561"/>
          </a:xfrm>
          <a:prstGeom prst="rect">
            <a:avLst/>
          </a:prstGeom>
        </p:spPr>
      </p:pic>
      <p:pic>
        <p:nvPicPr>
          <p:cNvPr id="19" name="Picture 18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7465" y="5865430"/>
            <a:ext cx="1347080" cy="321561"/>
          </a:xfrm>
          <a:prstGeom prst="rect">
            <a:avLst/>
          </a:prstGeom>
        </p:spPr>
      </p:pic>
      <p:pic>
        <p:nvPicPr>
          <p:cNvPr id="20" name="Picture 19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7465" y="6296331"/>
            <a:ext cx="1347080" cy="321561"/>
          </a:xfrm>
          <a:prstGeom prst="rect">
            <a:avLst/>
          </a:prstGeom>
        </p:spPr>
      </p:pic>
      <p:pic>
        <p:nvPicPr>
          <p:cNvPr id="21" name="Picture 20" descr="716974.jpg"/>
          <p:cNvPicPr>
            <a:picLocks noChangeAspect="1"/>
          </p:cNvPicPr>
          <p:nvPr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83731" y="6339790"/>
            <a:ext cx="364607" cy="299169"/>
          </a:xfrm>
          <a:prstGeom prst="rect">
            <a:avLst/>
          </a:prstGeom>
        </p:spPr>
      </p:pic>
      <p:pic>
        <p:nvPicPr>
          <p:cNvPr id="22" name="Picture 21" descr="yFEyUdBQw9.jpg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3248"/>
          <a:stretch/>
        </p:blipFill>
        <p:spPr>
          <a:xfrm>
            <a:off x="4462873" y="5773567"/>
            <a:ext cx="427330" cy="505103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125"/>
          <a:stretch/>
        </p:blipFill>
        <p:spPr>
          <a:xfrm>
            <a:off x="6777812" y="6282828"/>
            <a:ext cx="406987" cy="356131"/>
          </a:xfrm>
          <a:prstGeom prst="rect">
            <a:avLst/>
          </a:prstGeom>
        </p:spPr>
      </p:pic>
      <p:pic>
        <p:nvPicPr>
          <p:cNvPr id="26" name="Picture 25" descr="sf-cat.jpg"/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91767" y="5907301"/>
            <a:ext cx="377943" cy="248750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2432718" y="6034342"/>
            <a:ext cx="362449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 dirty="0" smtClean="0">
                <a:latin typeface="Gill Sans Light"/>
                <a:cs typeface="Gill Sans Light"/>
              </a:rPr>
              <a:t>+</a:t>
            </a:r>
            <a:endParaRPr lang="en-US" sz="2100" b="1" dirty="0">
              <a:latin typeface="Gill Sans Light"/>
              <a:cs typeface="Gill Sans Light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058559" y="6021051"/>
            <a:ext cx="362449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 dirty="0" smtClean="0">
                <a:latin typeface="Gill Sans Light"/>
                <a:cs typeface="Gill Sans Light"/>
              </a:rPr>
              <a:t>+</a:t>
            </a:r>
            <a:endParaRPr lang="en-US" sz="2100" b="1" dirty="0">
              <a:latin typeface="Gill Sans Light"/>
              <a:cs typeface="Gill Sans Light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375062" y="6006428"/>
            <a:ext cx="362449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 dirty="0" smtClean="0">
                <a:latin typeface="Gill Sans Light"/>
                <a:cs typeface="Gill Sans Light"/>
              </a:rPr>
              <a:t>+</a:t>
            </a:r>
            <a:endParaRPr lang="en-US" sz="2100" b="1" dirty="0">
              <a:latin typeface="Gill Sans Light"/>
              <a:cs typeface="Gill Sans Light"/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5777712" y="2712897"/>
            <a:ext cx="3181384" cy="933434"/>
          </a:xfrm>
          <a:prstGeom prst="roundRect">
            <a:avLst>
              <a:gd name="adj" fmla="val 2973"/>
            </a:avLst>
          </a:prstGeom>
          <a:solidFill>
            <a:schemeClr val="tx1">
              <a:alpha val="83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 smtClean="0">
                <a:solidFill>
                  <a:schemeClr val="bg1"/>
                </a:solidFill>
                <a:latin typeface="Gill Sans Light"/>
                <a:cs typeface="Gill Sans Light"/>
              </a:rPr>
              <a:t>Batch size B:</a:t>
            </a:r>
          </a:p>
          <a:p>
            <a:pPr algn="ctr"/>
            <a:r>
              <a:rPr lang="en-US" sz="2500" dirty="0" smtClean="0">
                <a:solidFill>
                  <a:schemeClr val="bg1"/>
                </a:solidFill>
                <a:latin typeface="Gill Sans Light"/>
                <a:cs typeface="Gill Sans Light"/>
              </a:rPr>
              <a:t>#gradients / iteration</a:t>
            </a:r>
            <a:endParaRPr lang="en-US" sz="2500" dirty="0">
              <a:solidFill>
                <a:schemeClr val="bg1"/>
              </a:solidFill>
              <a:latin typeface="Gill Sans Light"/>
              <a:cs typeface="Gill Sans Light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897776" y="5708308"/>
            <a:ext cx="1468106" cy="980511"/>
          </a:xfrm>
          <a:prstGeom prst="rect">
            <a:avLst/>
          </a:prstGeom>
          <a:solidFill>
            <a:srgbClr val="0E1730">
              <a:alpha val="8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3581571" y="5708308"/>
            <a:ext cx="1468106" cy="980511"/>
          </a:xfrm>
          <a:prstGeom prst="rect">
            <a:avLst/>
          </a:prstGeom>
          <a:solidFill>
            <a:srgbClr val="0E1730">
              <a:alpha val="8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5892867" y="5708308"/>
            <a:ext cx="1468106" cy="980511"/>
          </a:xfrm>
          <a:prstGeom prst="rect">
            <a:avLst/>
          </a:prstGeom>
          <a:solidFill>
            <a:srgbClr val="0E1730">
              <a:alpha val="8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8290" y="6035131"/>
            <a:ext cx="457200" cy="368300"/>
          </a:xfrm>
          <a:prstGeom prst="rect">
            <a:avLst/>
          </a:prstGeom>
        </p:spPr>
      </p:pic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3294" y="6020533"/>
            <a:ext cx="457200" cy="368300"/>
          </a:xfrm>
          <a:prstGeom prst="rect">
            <a:avLst/>
          </a:prstGeom>
        </p:spPr>
      </p:pic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8363" y="6020533"/>
            <a:ext cx="596900" cy="36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9451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7" grpId="0"/>
      <p:bldP spid="28" grpId="0"/>
      <p:bldP spid="4" grpId="0" animBg="1"/>
      <p:bldP spid="30" grpId="0" animBg="1"/>
      <p:bldP spid="31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95"/>
            <a:ext cx="9144000" cy="121629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chemeClr val="tx1"/>
                </a:solidFill>
                <a:latin typeface="Gill Sans Light"/>
                <a:cs typeface="Gill Sans Light"/>
              </a:rPr>
              <a:t>Performance of QSGD</a:t>
            </a:r>
            <a:endParaRPr lang="en-US" sz="4400" dirty="0">
              <a:solidFill>
                <a:schemeClr val="tx1"/>
              </a:solidFill>
              <a:latin typeface="Gill Sans Light"/>
              <a:cs typeface="Gill Sans Ligh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-14598" y="1388193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Tx/>
              <a:buChar char="-"/>
            </a:pPr>
            <a:endParaRPr lang="en-US" sz="3600" b="1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51938" y="299974"/>
            <a:ext cx="6126990" cy="404026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9606" y="3295787"/>
            <a:ext cx="4694720" cy="3578493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>
            <a:off x="217152" y="5499431"/>
            <a:ext cx="8838143" cy="1018072"/>
          </a:xfrm>
          <a:prstGeom prst="roundRect">
            <a:avLst>
              <a:gd name="adj" fmla="val 2973"/>
            </a:avLst>
          </a:prstGeom>
          <a:solidFill>
            <a:srgbClr val="16192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bg1"/>
                </a:solidFill>
                <a:latin typeface="Gill Sans Light"/>
                <a:cs typeface="Gill Sans Light"/>
              </a:rPr>
              <a:t>Beyond QSGD?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1818211" y="1797055"/>
            <a:ext cx="1831107" cy="474938"/>
          </a:xfrm>
          <a:prstGeom prst="roundRect">
            <a:avLst>
              <a:gd name="adj" fmla="val 2973"/>
            </a:avLst>
          </a:prstGeom>
          <a:solidFill>
            <a:srgbClr val="16192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bg1"/>
                </a:solidFill>
                <a:latin typeface="Gill Sans Light"/>
                <a:cs typeface="Gill Sans Light"/>
              </a:rPr>
              <a:t>compute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1069122" y="4515457"/>
            <a:ext cx="1664643" cy="474938"/>
          </a:xfrm>
          <a:prstGeom prst="roundRect">
            <a:avLst>
              <a:gd name="adj" fmla="val 2973"/>
            </a:avLst>
          </a:prstGeom>
          <a:solidFill>
            <a:srgbClr val="16192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err="1" smtClean="0">
                <a:solidFill>
                  <a:schemeClr val="bg1"/>
                </a:solidFill>
                <a:latin typeface="Gill Sans Light"/>
                <a:cs typeface="Gill Sans Light"/>
              </a:rPr>
              <a:t>comm</a:t>
            </a:r>
            <a:endParaRPr lang="en-US" sz="3200" dirty="0" smtClean="0">
              <a:solidFill>
                <a:schemeClr val="bg1"/>
              </a:solidFill>
              <a:latin typeface="Gill Sans Light"/>
              <a:cs typeface="Gill Sans Light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976881" y="2271993"/>
            <a:ext cx="1756884" cy="463067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11" idx="0"/>
          </p:cNvCxnSpPr>
          <p:nvPr/>
        </p:nvCxnSpPr>
        <p:spPr>
          <a:xfrm flipH="1" flipV="1">
            <a:off x="976881" y="3646747"/>
            <a:ext cx="924563" cy="86871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20619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27941" t="20809" r="28268" b="22002"/>
          <a:stretch/>
        </p:blipFill>
        <p:spPr>
          <a:xfrm>
            <a:off x="413414" y="1220643"/>
            <a:ext cx="3844122" cy="376513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15" name="Group 14"/>
          <p:cNvGrpSpPr/>
          <p:nvPr/>
        </p:nvGrpSpPr>
        <p:grpSpPr>
          <a:xfrm>
            <a:off x="455064" y="4929052"/>
            <a:ext cx="828707" cy="736673"/>
            <a:chOff x="425988" y="5048709"/>
            <a:chExt cx="828707" cy="736673"/>
          </a:xfrm>
        </p:grpSpPr>
        <p:sp>
          <p:nvSpPr>
            <p:cNvPr id="4" name="Rectangle 3"/>
            <p:cNvSpPr/>
            <p:nvPr/>
          </p:nvSpPr>
          <p:spPr>
            <a:xfrm>
              <a:off x="425988" y="5048709"/>
              <a:ext cx="828707" cy="736673"/>
            </a:xfrm>
            <a:prstGeom prst="rect">
              <a:avLst/>
            </a:prstGeom>
            <a:solidFill>
              <a:srgbClr val="0E1730">
                <a:alpha val="8000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 descr="latex-image-1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6477" y="5285573"/>
              <a:ext cx="377851" cy="304380"/>
            </a:xfrm>
            <a:prstGeom prst="rect">
              <a:avLst/>
            </a:prstGeom>
          </p:spPr>
        </p:pic>
      </p:grpSp>
      <p:grpSp>
        <p:nvGrpSpPr>
          <p:cNvPr id="12" name="Group 11"/>
          <p:cNvGrpSpPr/>
          <p:nvPr/>
        </p:nvGrpSpPr>
        <p:grpSpPr>
          <a:xfrm>
            <a:off x="1553069" y="4948764"/>
            <a:ext cx="828707" cy="736673"/>
            <a:chOff x="2109783" y="5048709"/>
            <a:chExt cx="828707" cy="736673"/>
          </a:xfrm>
        </p:grpSpPr>
        <p:sp>
          <p:nvSpPr>
            <p:cNvPr id="30" name="Rectangle 29"/>
            <p:cNvSpPr/>
            <p:nvPr/>
          </p:nvSpPr>
          <p:spPr>
            <a:xfrm>
              <a:off x="2109783" y="5048709"/>
              <a:ext cx="828707" cy="736673"/>
            </a:xfrm>
            <a:prstGeom prst="rect">
              <a:avLst/>
            </a:prstGeom>
            <a:solidFill>
              <a:srgbClr val="0E1730">
                <a:alpha val="8000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Picture 5" descr="latex-image-1.pd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11481" y="5270975"/>
              <a:ext cx="377851" cy="304380"/>
            </a:xfrm>
            <a:prstGeom prst="rect">
              <a:avLst/>
            </a:prstGeom>
          </p:spPr>
        </p:pic>
      </p:grpSp>
      <p:grpSp>
        <p:nvGrpSpPr>
          <p:cNvPr id="11" name="Group 10"/>
          <p:cNvGrpSpPr/>
          <p:nvPr/>
        </p:nvGrpSpPr>
        <p:grpSpPr>
          <a:xfrm>
            <a:off x="3376522" y="4930888"/>
            <a:ext cx="828707" cy="810340"/>
            <a:chOff x="4111740" y="5011875"/>
            <a:chExt cx="828707" cy="810340"/>
          </a:xfrm>
        </p:grpSpPr>
        <p:sp>
          <p:nvSpPr>
            <p:cNvPr id="31" name="Rectangle 30"/>
            <p:cNvSpPr/>
            <p:nvPr/>
          </p:nvSpPr>
          <p:spPr>
            <a:xfrm>
              <a:off x="4111740" y="5011875"/>
              <a:ext cx="828707" cy="810340"/>
            </a:xfrm>
            <a:prstGeom prst="rect">
              <a:avLst/>
            </a:prstGeom>
            <a:solidFill>
              <a:srgbClr val="0E1730">
                <a:alpha val="8000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9" descr="latex-image-1.pdf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9334" y="5270975"/>
              <a:ext cx="493305" cy="304380"/>
            </a:xfrm>
            <a:prstGeom prst="rect">
              <a:avLst/>
            </a:prstGeom>
          </p:spPr>
        </p:pic>
      </p:grpSp>
      <p:sp>
        <p:nvSpPr>
          <p:cNvPr id="13" name="Rounded Rectangle 12"/>
          <p:cNvSpPr/>
          <p:nvPr/>
        </p:nvSpPr>
        <p:spPr>
          <a:xfrm>
            <a:off x="4067421" y="1220642"/>
            <a:ext cx="4987874" cy="2344703"/>
          </a:xfrm>
          <a:prstGeom prst="roundRect">
            <a:avLst>
              <a:gd name="adj" fmla="val 2973"/>
            </a:avLst>
          </a:prstGeom>
          <a:solidFill>
            <a:srgbClr val="16192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bg1"/>
                </a:solidFill>
                <a:latin typeface="Gill Sans Light"/>
                <a:cs typeface="Gill Sans Light"/>
              </a:rPr>
              <a:t>Beyond QSGD?</a:t>
            </a:r>
          </a:p>
        </p:txBody>
      </p:sp>
    </p:spTree>
    <p:extLst>
      <p:ext uri="{BB962C8B-B14F-4D97-AF65-F5344CB8AC3E}">
        <p14:creationId xmlns:p14="http://schemas.microsoft.com/office/powerpoint/2010/main" val="27758843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15846" r="22546"/>
          <a:stretch/>
        </p:blipFill>
        <p:spPr>
          <a:xfrm>
            <a:off x="2485407" y="2483631"/>
            <a:ext cx="5099385" cy="3683393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37253" y="1211062"/>
            <a:ext cx="1954050" cy="4955962"/>
            <a:chOff x="44741" y="2048369"/>
            <a:chExt cx="1954050" cy="4095835"/>
          </a:xfrm>
        </p:grpSpPr>
        <p:sp>
          <p:nvSpPr>
            <p:cNvPr id="4" name="Rectangle 3"/>
            <p:cNvSpPr/>
            <p:nvPr/>
          </p:nvSpPr>
          <p:spPr>
            <a:xfrm>
              <a:off x="44741" y="2048369"/>
              <a:ext cx="1954050" cy="4095835"/>
            </a:xfrm>
            <a:prstGeom prst="rect">
              <a:avLst/>
            </a:prstGeom>
            <a:solidFill>
              <a:srgbClr val="0E1730">
                <a:alpha val="8000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 descr="latex-image-1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5402" y="4074656"/>
              <a:ext cx="377851" cy="304380"/>
            </a:xfrm>
            <a:prstGeom prst="rect">
              <a:avLst/>
            </a:prstGeom>
          </p:spPr>
        </p:pic>
      </p:grpSp>
      <p:sp>
        <p:nvSpPr>
          <p:cNvPr id="14" name="Rectangle 13"/>
          <p:cNvSpPr/>
          <p:nvPr/>
        </p:nvSpPr>
        <p:spPr>
          <a:xfrm>
            <a:off x="212687" y="1412302"/>
            <a:ext cx="1614917" cy="677605"/>
          </a:xfrm>
          <a:prstGeom prst="rect">
            <a:avLst/>
          </a:prstGeom>
          <a:solidFill>
            <a:schemeClr val="accent6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5D6E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12687" y="2185432"/>
            <a:ext cx="1614917" cy="677605"/>
          </a:xfrm>
          <a:prstGeom prst="rect">
            <a:avLst/>
          </a:prstGeom>
          <a:solidFill>
            <a:schemeClr val="accent6">
              <a:lumMod val="60000"/>
              <a:lumOff val="40000"/>
              <a:alpha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5D6E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12687" y="2958562"/>
            <a:ext cx="1614917" cy="677605"/>
          </a:xfrm>
          <a:prstGeom prst="rect">
            <a:avLst/>
          </a:prstGeom>
          <a:solidFill>
            <a:schemeClr val="accent6">
              <a:lumMod val="75000"/>
              <a:alpha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5D6E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212687" y="3731692"/>
            <a:ext cx="1614917" cy="677605"/>
          </a:xfrm>
          <a:prstGeom prst="rect">
            <a:avLst/>
          </a:prstGeom>
          <a:solidFill>
            <a:srgbClr val="FF5D6E">
              <a:alpha val="5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5D6E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212687" y="5277951"/>
            <a:ext cx="1614917" cy="677605"/>
          </a:xfrm>
          <a:prstGeom prst="rect">
            <a:avLst/>
          </a:prstGeom>
          <a:solidFill>
            <a:srgbClr val="FF5D6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5D6E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12687" y="4504822"/>
            <a:ext cx="1614917" cy="677605"/>
          </a:xfrm>
          <a:prstGeom prst="rect">
            <a:avLst/>
          </a:prstGeom>
          <a:solidFill>
            <a:srgbClr val="FF5D6E">
              <a:alpha val="8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5D6E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2485407" y="4089323"/>
            <a:ext cx="6658593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endParaRPr lang="en-US" sz="2400" i="1" dirty="0" smtClean="0">
              <a:latin typeface="Gill Sans Light"/>
              <a:cs typeface="Gill Sans Light"/>
            </a:endParaRPr>
          </a:p>
          <a:p>
            <a:pPr marL="342900" indent="-342900">
              <a:buFont typeface="Arial"/>
              <a:buChar char="•"/>
            </a:pPr>
            <a:endParaRPr lang="en-US" sz="2400" i="1" dirty="0">
              <a:latin typeface="Gill Sans Light"/>
              <a:cs typeface="Gill Sans Light"/>
            </a:endParaRPr>
          </a:p>
          <a:p>
            <a:pPr marL="342900" indent="-342900">
              <a:buFont typeface="Arial"/>
              <a:buChar char="•"/>
            </a:pPr>
            <a:endParaRPr lang="en-US" sz="2400" i="1" dirty="0" smtClean="0">
              <a:latin typeface="Gill Sans Light"/>
              <a:cs typeface="Gill Sans Light"/>
            </a:endParaRPr>
          </a:p>
          <a:p>
            <a:pPr marL="342900" indent="-342900">
              <a:buFont typeface="Arial"/>
              <a:buChar char="•"/>
            </a:pPr>
            <a:endParaRPr lang="en-US" sz="2400" i="1" dirty="0" smtClean="0">
              <a:latin typeface="Gill Sans Light"/>
              <a:cs typeface="Gill Sans Light"/>
            </a:endParaRPr>
          </a:p>
          <a:p>
            <a:pPr marL="342900" indent="-342900">
              <a:buFont typeface="Arial"/>
              <a:buChar char="•"/>
            </a:pPr>
            <a:endParaRPr lang="en-US" sz="2400" i="1" dirty="0">
              <a:latin typeface="Gill Sans Light"/>
              <a:cs typeface="Gill Sans Light"/>
            </a:endParaRPr>
          </a:p>
          <a:p>
            <a:pPr marL="342900" indent="-342900">
              <a:buFont typeface="Arial"/>
              <a:buChar char="•"/>
            </a:pPr>
            <a:r>
              <a:rPr lang="en-US" sz="2400" i="1" dirty="0" smtClean="0">
                <a:latin typeface="Gill Sans Light"/>
                <a:cs typeface="Gill Sans Light"/>
              </a:rPr>
              <a:t>Each </a:t>
            </a:r>
            <a:r>
              <a:rPr lang="en-US" sz="2400" i="1" dirty="0" err="1" smtClean="0">
                <a:latin typeface="Gill Sans Light"/>
                <a:cs typeface="Gill Sans Light"/>
              </a:rPr>
              <a:t>submatrix</a:t>
            </a:r>
            <a:r>
              <a:rPr lang="en-US" sz="2400" i="1" dirty="0" smtClean="0">
                <a:latin typeface="Gill Sans Light"/>
                <a:cs typeface="Gill Sans Light"/>
              </a:rPr>
              <a:t> has geometric structure</a:t>
            </a:r>
          </a:p>
          <a:p>
            <a:pPr marL="342900" indent="-342900">
              <a:buFont typeface="Arial"/>
              <a:buChar char="•"/>
            </a:pPr>
            <a:r>
              <a:rPr lang="en-US" sz="2400" i="1" dirty="0">
                <a:latin typeface="Gill Sans Light"/>
                <a:cs typeface="Gill Sans Light"/>
              </a:rPr>
              <a:t>Q</a:t>
            </a:r>
            <a:r>
              <a:rPr lang="en-US" sz="2400" i="1" dirty="0" smtClean="0">
                <a:latin typeface="Gill Sans Light"/>
                <a:cs typeface="Gill Sans Light"/>
              </a:rPr>
              <a:t>uantization does not respect it</a:t>
            </a:r>
            <a:endParaRPr lang="en-US" sz="2400" i="1" dirty="0">
              <a:latin typeface="Gill Sans Light"/>
              <a:cs typeface="Gill Sans Light"/>
            </a:endParaRPr>
          </a:p>
        </p:txBody>
      </p:sp>
      <p:pic>
        <p:nvPicPr>
          <p:cNvPr id="2" name="Picture 1" descr="morpheus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1946" y="1"/>
            <a:ext cx="5307973" cy="3216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5170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6" grpId="0" animBg="1"/>
      <p:bldP spid="17" grpId="0" animBg="1"/>
      <p:bldP spid="18" grpId="0" animBg="1"/>
      <p:bldP spid="19" grpId="0" animBg="1"/>
      <p:bldP spid="20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95"/>
            <a:ext cx="9144000" cy="121629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chemeClr val="tx1"/>
                </a:solidFill>
                <a:latin typeface="Gill Sans Light"/>
                <a:cs typeface="Gill Sans Light"/>
              </a:rPr>
              <a:t>Spectrum of Gradients</a:t>
            </a:r>
            <a:endParaRPr lang="en-US" sz="4400" dirty="0">
              <a:solidFill>
                <a:schemeClr val="tx1"/>
              </a:solidFill>
              <a:latin typeface="Gill Sans Light"/>
              <a:cs typeface="Gill Sans Light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37253" y="1211062"/>
            <a:ext cx="1954050" cy="4955962"/>
            <a:chOff x="44741" y="2048369"/>
            <a:chExt cx="1954050" cy="4095835"/>
          </a:xfrm>
        </p:grpSpPr>
        <p:sp>
          <p:nvSpPr>
            <p:cNvPr id="4" name="Rectangle 3"/>
            <p:cNvSpPr/>
            <p:nvPr/>
          </p:nvSpPr>
          <p:spPr>
            <a:xfrm>
              <a:off x="44741" y="2048369"/>
              <a:ext cx="1954050" cy="4095835"/>
            </a:xfrm>
            <a:prstGeom prst="rect">
              <a:avLst/>
            </a:prstGeom>
            <a:solidFill>
              <a:srgbClr val="0E1730">
                <a:alpha val="8000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 descr="latex-image-1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5402" y="4074656"/>
              <a:ext cx="377851" cy="304380"/>
            </a:xfrm>
            <a:prstGeom prst="rect">
              <a:avLst/>
            </a:prstGeom>
          </p:spPr>
        </p:pic>
      </p:grpSp>
      <p:sp>
        <p:nvSpPr>
          <p:cNvPr id="14" name="Rectangle 13"/>
          <p:cNvSpPr/>
          <p:nvPr/>
        </p:nvSpPr>
        <p:spPr>
          <a:xfrm>
            <a:off x="212687" y="1412302"/>
            <a:ext cx="1614917" cy="677605"/>
          </a:xfrm>
          <a:prstGeom prst="rect">
            <a:avLst/>
          </a:prstGeom>
          <a:solidFill>
            <a:schemeClr val="accent6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5D6E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12687" y="2185432"/>
            <a:ext cx="1614917" cy="677605"/>
          </a:xfrm>
          <a:prstGeom prst="rect">
            <a:avLst/>
          </a:prstGeom>
          <a:solidFill>
            <a:schemeClr val="accent6">
              <a:lumMod val="60000"/>
              <a:lumOff val="40000"/>
              <a:alpha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5D6E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12687" y="2958562"/>
            <a:ext cx="1614917" cy="677605"/>
          </a:xfrm>
          <a:prstGeom prst="rect">
            <a:avLst/>
          </a:prstGeom>
          <a:solidFill>
            <a:schemeClr val="accent6">
              <a:lumMod val="75000"/>
              <a:alpha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5D6E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212687" y="3731692"/>
            <a:ext cx="1614917" cy="677605"/>
          </a:xfrm>
          <a:prstGeom prst="rect">
            <a:avLst/>
          </a:prstGeom>
          <a:solidFill>
            <a:srgbClr val="FF5D6E">
              <a:alpha val="5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5D6E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212687" y="5277951"/>
            <a:ext cx="1614917" cy="677605"/>
          </a:xfrm>
          <a:prstGeom prst="rect">
            <a:avLst/>
          </a:prstGeom>
          <a:solidFill>
            <a:srgbClr val="FF5D6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5D6E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12687" y="4504822"/>
            <a:ext cx="1614917" cy="677605"/>
          </a:xfrm>
          <a:prstGeom prst="rect">
            <a:avLst/>
          </a:prstGeom>
          <a:solidFill>
            <a:srgbClr val="FF5D6E">
              <a:alpha val="8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5D6E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2282207" y="983142"/>
            <a:ext cx="6658593" cy="42165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Gill Sans Light"/>
                <a:cs typeface="Gill Sans Light"/>
              </a:rPr>
              <a:t>Observation: Fast decaying spectral profile (SVD)</a:t>
            </a:r>
          </a:p>
          <a:p>
            <a:pPr marL="342900" indent="-342900">
              <a:buFont typeface="Arial"/>
              <a:buChar char="•"/>
            </a:pPr>
            <a:endParaRPr lang="en-US" sz="2400" i="1" dirty="0">
              <a:latin typeface="Gill Sans Light"/>
              <a:cs typeface="Gill Sans Light"/>
            </a:endParaRPr>
          </a:p>
          <a:p>
            <a:pPr marL="342900" indent="-342900">
              <a:buFont typeface="Arial"/>
              <a:buChar char="•"/>
            </a:pPr>
            <a:endParaRPr lang="en-US" sz="2400" i="1" dirty="0" smtClean="0">
              <a:latin typeface="Gill Sans Light"/>
              <a:cs typeface="Gill Sans Light"/>
            </a:endParaRPr>
          </a:p>
          <a:p>
            <a:pPr marL="342900" indent="-342900">
              <a:buFont typeface="Arial"/>
              <a:buChar char="•"/>
            </a:pPr>
            <a:endParaRPr lang="en-US" sz="2400" i="1" dirty="0">
              <a:latin typeface="Gill Sans Light"/>
              <a:cs typeface="Gill Sans Light"/>
            </a:endParaRPr>
          </a:p>
          <a:p>
            <a:pPr marL="342900" indent="-342900">
              <a:buFont typeface="Arial"/>
              <a:buChar char="•"/>
            </a:pPr>
            <a:endParaRPr lang="en-US" sz="2400" i="1" dirty="0" smtClean="0">
              <a:latin typeface="Gill Sans Light"/>
              <a:cs typeface="Gill Sans Light"/>
            </a:endParaRPr>
          </a:p>
          <a:p>
            <a:pPr marL="342900" indent="-342900">
              <a:buFont typeface="Arial"/>
              <a:buChar char="•"/>
            </a:pPr>
            <a:endParaRPr lang="en-US" sz="2400" i="1" dirty="0">
              <a:latin typeface="Gill Sans Light"/>
              <a:cs typeface="Gill Sans Light"/>
            </a:endParaRPr>
          </a:p>
          <a:p>
            <a:pPr marL="342900" indent="-342900">
              <a:buFont typeface="Arial"/>
              <a:buChar char="•"/>
            </a:pPr>
            <a:endParaRPr lang="en-US" sz="2400" i="1" dirty="0" smtClean="0">
              <a:latin typeface="Gill Sans Light"/>
              <a:cs typeface="Gill Sans Light"/>
            </a:endParaRPr>
          </a:p>
          <a:p>
            <a:pPr marL="342900" indent="-342900">
              <a:buFont typeface="Arial"/>
              <a:buChar char="•"/>
            </a:pPr>
            <a:endParaRPr lang="en-US" sz="2400" i="1" dirty="0">
              <a:latin typeface="Gill Sans Light"/>
              <a:cs typeface="Gill Sans Light"/>
            </a:endParaRPr>
          </a:p>
          <a:p>
            <a:pPr marL="342900" indent="-342900">
              <a:buFont typeface="Arial"/>
              <a:buChar char="•"/>
            </a:pPr>
            <a:endParaRPr lang="en-US" sz="2400" i="1" dirty="0" smtClean="0">
              <a:latin typeface="Gill Sans Light"/>
              <a:cs typeface="Gill Sans Light"/>
            </a:endParaRPr>
          </a:p>
          <a:p>
            <a:pPr marL="342900" indent="-342900">
              <a:buFont typeface="Arial"/>
              <a:buChar char="•"/>
            </a:pPr>
            <a:endParaRPr lang="en-US" sz="2400" dirty="0" smtClean="0">
              <a:latin typeface="Gill Sans Light"/>
              <a:cs typeface="Gill Sans Light"/>
            </a:endParaRPr>
          </a:p>
          <a:p>
            <a:pPr marL="342900" indent="-342900">
              <a:buFont typeface="Arial"/>
              <a:buChar char="•"/>
            </a:pPr>
            <a:r>
              <a:rPr lang="en-US" sz="2800" dirty="0" smtClean="0">
                <a:latin typeface="Gill Sans Light"/>
                <a:cs typeface="Gill Sans Light"/>
              </a:rPr>
              <a:t>What if we quantize in the spectral domain?</a:t>
            </a:r>
            <a:endParaRPr lang="en-US" sz="2800" dirty="0">
              <a:latin typeface="Gill Sans Light"/>
              <a:cs typeface="Gill Sans Light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3261382" y="1490198"/>
            <a:ext cx="4166088" cy="2786704"/>
            <a:chOff x="3261382" y="1490198"/>
            <a:chExt cx="4166088" cy="2786704"/>
          </a:xfrm>
        </p:grpSpPr>
        <p:pic>
          <p:nvPicPr>
            <p:cNvPr id="8" name="Picture 7" descr="g67Fk9hAAAAAElFTkSuQmCC.png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26"/>
            <a:stretch/>
          </p:blipFill>
          <p:spPr>
            <a:xfrm>
              <a:off x="3261382" y="1523774"/>
              <a:ext cx="4146704" cy="2753128"/>
            </a:xfrm>
            <a:prstGeom prst="rect">
              <a:avLst/>
            </a:prstGeom>
          </p:spPr>
        </p:pic>
        <p:sp>
          <p:nvSpPr>
            <p:cNvPr id="2" name="Oval 1"/>
            <p:cNvSpPr/>
            <p:nvPr/>
          </p:nvSpPr>
          <p:spPr>
            <a:xfrm>
              <a:off x="3381337" y="1490198"/>
              <a:ext cx="222018" cy="210005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3820879" y="3140191"/>
              <a:ext cx="222018" cy="210005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4250056" y="3487951"/>
              <a:ext cx="222018" cy="210005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>
              <a:off x="4662952" y="3510111"/>
              <a:ext cx="222018" cy="210005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/>
            <p:cNvSpPr/>
            <p:nvPr/>
          </p:nvSpPr>
          <p:spPr>
            <a:xfrm>
              <a:off x="5108410" y="3581111"/>
              <a:ext cx="222018" cy="210005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>
              <a:off x="5505025" y="3586991"/>
              <a:ext cx="222018" cy="210005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>
              <a:off x="5950483" y="3657991"/>
              <a:ext cx="222018" cy="210005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>
              <a:off x="6363379" y="3663871"/>
              <a:ext cx="222018" cy="210005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/>
            <p:cNvSpPr/>
            <p:nvPr/>
          </p:nvSpPr>
          <p:spPr>
            <a:xfrm>
              <a:off x="6808837" y="3718591"/>
              <a:ext cx="222018" cy="210005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>
              <a:off x="7205452" y="3838431"/>
              <a:ext cx="222018" cy="210005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1" name="Straight Arrow Connector 10"/>
          <p:cNvCxnSpPr/>
          <p:nvPr/>
        </p:nvCxnSpPr>
        <p:spPr>
          <a:xfrm>
            <a:off x="1235765" y="1523774"/>
            <a:ext cx="2025617" cy="661658"/>
          </a:xfrm>
          <a:prstGeom prst="straightConnector1">
            <a:avLst/>
          </a:prstGeom>
          <a:ln w="38100" cmpd="sng">
            <a:solidFill>
              <a:srgbClr val="C62E5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filters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1" r="59725" b="79407"/>
          <a:stretch/>
        </p:blipFill>
        <p:spPr>
          <a:xfrm>
            <a:off x="188330" y="1310288"/>
            <a:ext cx="1676711" cy="855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0740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95"/>
            <a:ext cx="9144000" cy="121629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chemeClr val="tx1"/>
                </a:solidFill>
                <a:latin typeface="Gill Sans Light"/>
                <a:cs typeface="Gill Sans Light"/>
              </a:rPr>
              <a:t>[insert absurd name]-SGD</a:t>
            </a:r>
            <a:endParaRPr lang="en-US" sz="4400" dirty="0">
              <a:solidFill>
                <a:schemeClr val="tx1"/>
              </a:solidFill>
              <a:latin typeface="Gill Sans Light"/>
              <a:cs typeface="Gill Sans Light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820200" y="1295249"/>
            <a:ext cx="7952698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b="1" u="sng" dirty="0" smtClean="0">
                <a:latin typeface="Gill Sans Light"/>
                <a:cs typeface="Gill Sans Light"/>
              </a:rPr>
              <a:t>Step 1:</a:t>
            </a:r>
            <a:r>
              <a:rPr lang="en-US" sz="2400" dirty="0" smtClean="0">
                <a:latin typeface="Gill Sans Light"/>
                <a:cs typeface="Gill Sans Light"/>
              </a:rPr>
              <a:t>  </a:t>
            </a:r>
            <a:r>
              <a:rPr lang="en-US" sz="2400" b="1" dirty="0" smtClean="0">
                <a:latin typeface="Gill Sans Light"/>
                <a:cs typeface="Gill Sans Light"/>
              </a:rPr>
              <a:t>G(</a:t>
            </a:r>
            <a:r>
              <a:rPr lang="en-US" sz="2400" b="1" dirty="0" err="1" smtClean="0">
                <a:latin typeface="Gill Sans Light"/>
                <a:cs typeface="Gill Sans Light"/>
              </a:rPr>
              <a:t>i</a:t>
            </a:r>
            <a:r>
              <a:rPr lang="en-US" sz="2400" b="1" dirty="0" smtClean="0">
                <a:latin typeface="Gill Sans Light"/>
                <a:cs typeface="Gill Sans Light"/>
              </a:rPr>
              <a:t>)</a:t>
            </a:r>
            <a:r>
              <a:rPr lang="en-US" sz="2400" dirty="0" smtClean="0">
                <a:latin typeface="Gill Sans Light"/>
                <a:cs typeface="Gill Sans Light"/>
              </a:rPr>
              <a:t> = Compute Grad at Layer </a:t>
            </a:r>
            <a:r>
              <a:rPr lang="en-US" sz="2400" dirty="0" err="1" smtClean="0">
                <a:latin typeface="Gill Sans Light"/>
                <a:cs typeface="Gill Sans Light"/>
              </a:rPr>
              <a:t>i</a:t>
            </a:r>
            <a:endParaRPr lang="en-US" sz="2400" dirty="0" smtClean="0">
              <a:latin typeface="Gill Sans Light"/>
              <a:cs typeface="Gill Sans Light"/>
            </a:endParaRPr>
          </a:p>
          <a:p>
            <a:pPr marL="342900" indent="-342900">
              <a:buFont typeface="Arial"/>
              <a:buChar char="•"/>
            </a:pPr>
            <a:r>
              <a:rPr lang="en-US" sz="2400" b="1" u="sng" dirty="0" smtClean="0">
                <a:latin typeface="Gill Sans Light"/>
                <a:cs typeface="Gill Sans Light"/>
              </a:rPr>
              <a:t>Step 2:</a:t>
            </a:r>
            <a:r>
              <a:rPr lang="en-US" sz="2400" dirty="0" smtClean="0">
                <a:latin typeface="Gill Sans Light"/>
                <a:cs typeface="Gill Sans Light"/>
              </a:rPr>
              <a:t>  </a:t>
            </a:r>
            <a:r>
              <a:rPr lang="en-US" sz="2400" b="1" dirty="0" smtClean="0">
                <a:latin typeface="Gill Sans Light"/>
                <a:cs typeface="Gill Sans Light"/>
              </a:rPr>
              <a:t>L(</a:t>
            </a:r>
            <a:r>
              <a:rPr lang="en-US" sz="2400" b="1" dirty="0" err="1" smtClean="0">
                <a:latin typeface="Gill Sans Light"/>
                <a:cs typeface="Gill Sans Light"/>
              </a:rPr>
              <a:t>i</a:t>
            </a:r>
            <a:r>
              <a:rPr lang="en-US" sz="2400" b="1" dirty="0" smtClean="0">
                <a:latin typeface="Gill Sans Light"/>
                <a:cs typeface="Gill Sans Light"/>
              </a:rPr>
              <a:t>)</a:t>
            </a:r>
            <a:r>
              <a:rPr lang="en-US" sz="2400" dirty="0" smtClean="0">
                <a:latin typeface="Gill Sans Light"/>
                <a:cs typeface="Gill Sans Light"/>
              </a:rPr>
              <a:t> = spectrally compressed </a:t>
            </a:r>
            <a:r>
              <a:rPr lang="en-US" sz="2400" b="1" dirty="0" smtClean="0">
                <a:latin typeface="Gill Sans Light"/>
                <a:cs typeface="Gill Sans Light"/>
              </a:rPr>
              <a:t>G(</a:t>
            </a:r>
            <a:r>
              <a:rPr lang="en-US" sz="2400" b="1" dirty="0" err="1" smtClean="0">
                <a:latin typeface="Gill Sans Light"/>
                <a:cs typeface="Gill Sans Light"/>
              </a:rPr>
              <a:t>i</a:t>
            </a:r>
            <a:r>
              <a:rPr lang="en-US" sz="2400" b="1" dirty="0" smtClean="0">
                <a:latin typeface="Gill Sans Light"/>
                <a:cs typeface="Gill Sans Light"/>
              </a:rPr>
              <a:t>)</a:t>
            </a:r>
            <a:r>
              <a:rPr lang="en-US" sz="2400" dirty="0" smtClean="0">
                <a:latin typeface="Gill Sans Light"/>
                <a:cs typeface="Gill Sans Light"/>
              </a:rPr>
              <a:t> (rank-r approx.)</a:t>
            </a:r>
          </a:p>
          <a:p>
            <a:pPr marL="342900" indent="-342900">
              <a:buFont typeface="Arial"/>
              <a:buChar char="•"/>
            </a:pPr>
            <a:r>
              <a:rPr lang="en-US" sz="2400" b="1" u="sng" dirty="0" smtClean="0">
                <a:latin typeface="Gill Sans Light"/>
                <a:cs typeface="Gill Sans Light"/>
              </a:rPr>
              <a:t>Step 3:</a:t>
            </a:r>
            <a:r>
              <a:rPr lang="en-US" sz="2400" b="1" dirty="0" smtClean="0">
                <a:latin typeface="Gill Sans Light"/>
                <a:cs typeface="Gill Sans Light"/>
              </a:rPr>
              <a:t>  </a:t>
            </a:r>
            <a:r>
              <a:rPr lang="en-US" sz="2400" dirty="0" smtClean="0">
                <a:latin typeface="Gill Sans Light"/>
                <a:cs typeface="Gill Sans Light"/>
              </a:rPr>
              <a:t>Send </a:t>
            </a:r>
            <a:r>
              <a:rPr lang="en-US" sz="2400" b="1" dirty="0" smtClean="0">
                <a:latin typeface="Gill Sans Light"/>
                <a:cs typeface="Gill Sans Light"/>
              </a:rPr>
              <a:t>L(</a:t>
            </a:r>
            <a:r>
              <a:rPr lang="en-US" sz="2400" b="1" dirty="0" err="1" smtClean="0">
                <a:latin typeface="Gill Sans Light"/>
                <a:cs typeface="Gill Sans Light"/>
              </a:rPr>
              <a:t>i</a:t>
            </a:r>
            <a:r>
              <a:rPr lang="en-US" sz="2400" b="1" dirty="0" smtClean="0">
                <a:latin typeface="Gill Sans Light"/>
                <a:cs typeface="Gill Sans Light"/>
              </a:rPr>
              <a:t>)</a:t>
            </a:r>
            <a:r>
              <a:rPr lang="en-US" sz="2400" dirty="0" smtClean="0">
                <a:latin typeface="Gill Sans Light"/>
                <a:cs typeface="Gill Sans Light"/>
              </a:rPr>
              <a:t> to master</a:t>
            </a:r>
            <a:endParaRPr lang="en-US" sz="2400" i="1" dirty="0">
              <a:latin typeface="Gill Sans Light"/>
              <a:cs typeface="Gill Sans Light"/>
            </a:endParaRPr>
          </a:p>
          <a:p>
            <a:pPr marL="342900" indent="-342900">
              <a:buFont typeface="Arial"/>
              <a:buChar char="•"/>
            </a:pPr>
            <a:endParaRPr lang="en-US" sz="2400" i="1" dirty="0" smtClean="0">
              <a:latin typeface="Gill Sans Light"/>
              <a:cs typeface="Gill Sans Light"/>
            </a:endParaRPr>
          </a:p>
          <a:p>
            <a:pPr marL="342900" indent="-342900">
              <a:buFont typeface="Arial"/>
              <a:buChar char="•"/>
            </a:pPr>
            <a:endParaRPr lang="en-US" sz="2400" i="1" dirty="0">
              <a:latin typeface="Gill Sans Light"/>
              <a:cs typeface="Gill Sans Light"/>
            </a:endParaRPr>
          </a:p>
          <a:p>
            <a:pPr marL="342900" indent="-342900">
              <a:buFont typeface="Arial"/>
              <a:buChar char="•"/>
            </a:pPr>
            <a:endParaRPr lang="en-US" sz="2400" i="1" dirty="0" smtClean="0">
              <a:latin typeface="Gill Sans Light"/>
              <a:cs typeface="Gill Sans Light"/>
            </a:endParaRPr>
          </a:p>
          <a:p>
            <a:pPr marL="342900" indent="-342900">
              <a:buFont typeface="Arial"/>
              <a:buChar char="•"/>
            </a:pPr>
            <a:endParaRPr lang="en-US" sz="2400" i="1" dirty="0">
              <a:latin typeface="Gill Sans Light"/>
              <a:cs typeface="Gill Sans Light"/>
            </a:endParaRPr>
          </a:p>
          <a:p>
            <a:pPr marL="342900" indent="-342900">
              <a:buFont typeface="Arial"/>
              <a:buChar char="•"/>
            </a:pPr>
            <a:endParaRPr lang="en-US" sz="2400" i="1" dirty="0" smtClean="0">
              <a:latin typeface="Gill Sans Light"/>
              <a:cs typeface="Gill Sans Light"/>
            </a:endParaRPr>
          </a:p>
        </p:txBody>
      </p:sp>
      <p:pic>
        <p:nvPicPr>
          <p:cNvPr id="3" name="Picture 2" descr="encode-siz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7154" y="2724012"/>
            <a:ext cx="4265744" cy="2995450"/>
          </a:xfrm>
          <a:prstGeom prst="rect">
            <a:avLst/>
          </a:prstGeom>
        </p:spPr>
      </p:pic>
      <p:pic>
        <p:nvPicPr>
          <p:cNvPr id="6" name="Picture 5" descr="epochs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65" b="214"/>
          <a:stretch/>
        </p:blipFill>
        <p:spPr>
          <a:xfrm>
            <a:off x="11455" y="2795776"/>
            <a:ext cx="4265744" cy="2923686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>
            <a:off x="3755174" y="2914295"/>
            <a:ext cx="1" cy="1098741"/>
          </a:xfrm>
          <a:prstGeom prst="straightConnector1">
            <a:avLst/>
          </a:prstGeom>
          <a:ln w="57150" cmpd="sng">
            <a:solidFill>
              <a:srgbClr val="16192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5375609" y="3699443"/>
            <a:ext cx="3329557" cy="400110"/>
          </a:xfrm>
          <a:prstGeom prst="rect">
            <a:avLst/>
          </a:prstGeom>
          <a:solidFill>
            <a:srgbClr val="F2939F">
              <a:alpha val="79000"/>
            </a:srgbClr>
          </a:solidFill>
        </p:spPr>
        <p:txBody>
          <a:bodyPr wrap="none">
            <a:spAutoFit/>
          </a:bodyPr>
          <a:lstStyle/>
          <a:p>
            <a:r>
              <a:rPr lang="en-US" sz="2000" b="1" dirty="0" smtClean="0">
                <a:latin typeface="Gill Sans Light"/>
                <a:cs typeface="Gill Sans Light"/>
              </a:rPr>
              <a:t>8x reduction in communication</a:t>
            </a:r>
            <a:endParaRPr lang="en-US" sz="2000" b="1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802852" y="2930680"/>
            <a:ext cx="3110653" cy="0"/>
          </a:xfrm>
          <a:prstGeom prst="line">
            <a:avLst/>
          </a:prstGeom>
          <a:ln w="38100" cmpd="sng"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5358676" y="2934981"/>
            <a:ext cx="1" cy="1946489"/>
          </a:xfrm>
          <a:prstGeom prst="straightConnector1">
            <a:avLst/>
          </a:prstGeom>
          <a:ln w="57150" cmpd="sng">
            <a:solidFill>
              <a:srgbClr val="16192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5083129" y="2900808"/>
            <a:ext cx="3421718" cy="0"/>
          </a:xfrm>
          <a:prstGeom prst="line">
            <a:avLst/>
          </a:prstGeom>
          <a:ln w="38100" cmpd="sng"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1504903" y="3258401"/>
            <a:ext cx="2227743" cy="400110"/>
          </a:xfrm>
          <a:prstGeom prst="rect">
            <a:avLst/>
          </a:prstGeom>
          <a:solidFill>
            <a:srgbClr val="F2939F">
              <a:alpha val="79000"/>
            </a:srgbClr>
          </a:solidFill>
        </p:spPr>
        <p:txBody>
          <a:bodyPr wrap="none">
            <a:spAutoFit/>
          </a:bodyPr>
          <a:lstStyle/>
          <a:p>
            <a:r>
              <a:rPr lang="en-US" sz="2000" b="1" dirty="0" smtClean="0">
                <a:latin typeface="Gill Sans Light"/>
                <a:cs typeface="Gill Sans Light"/>
              </a:rPr>
              <a:t>2.5x more iterations</a:t>
            </a:r>
            <a:endParaRPr lang="en-US" sz="2000" b="1" dirty="0"/>
          </a:p>
        </p:txBody>
      </p:sp>
      <p:sp>
        <p:nvSpPr>
          <p:cNvPr id="37" name="Rectangle 36"/>
          <p:cNvSpPr/>
          <p:nvPr/>
        </p:nvSpPr>
        <p:spPr>
          <a:xfrm>
            <a:off x="1260330" y="6022371"/>
            <a:ext cx="7039671" cy="584776"/>
          </a:xfrm>
          <a:prstGeom prst="rect">
            <a:avLst/>
          </a:prstGeom>
          <a:solidFill>
            <a:srgbClr val="0E173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bg1"/>
                </a:solidFill>
                <a:latin typeface="Gill Sans Light"/>
                <a:cs typeface="Gill Sans Light"/>
              </a:rPr>
              <a:t>Currently testing</a:t>
            </a:r>
          </a:p>
        </p:txBody>
      </p:sp>
    </p:spTree>
    <p:extLst>
      <p:ext uri="{BB962C8B-B14F-4D97-AF65-F5344CB8AC3E}">
        <p14:creationId xmlns:p14="http://schemas.microsoft.com/office/powerpoint/2010/main" val="29513196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34" grpId="0" animBg="1"/>
      <p:bldP spid="37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95"/>
            <a:ext cx="9144000" cy="121629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chemeClr val="tx1"/>
                </a:solidFill>
                <a:latin typeface="Gill Sans Light"/>
                <a:cs typeface="Gill Sans Light"/>
              </a:rPr>
              <a:t>Systematic Recipe</a:t>
            </a:r>
            <a:endParaRPr lang="en-US" sz="4400" dirty="0">
              <a:solidFill>
                <a:schemeClr val="tx1"/>
              </a:solidFill>
              <a:latin typeface="Gill Sans Light"/>
              <a:cs typeface="Gill Sans Light"/>
            </a:endParaRPr>
          </a:p>
        </p:txBody>
      </p:sp>
      <p:pic>
        <p:nvPicPr>
          <p:cNvPr id="2" name="Picture 1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404" y="1953056"/>
            <a:ext cx="7852850" cy="217486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-303707" y="4809628"/>
            <a:ext cx="9718627" cy="1569660"/>
          </a:xfrm>
          <a:prstGeom prst="rect">
            <a:avLst/>
          </a:prstGeom>
          <a:solidFill>
            <a:srgbClr val="0E173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sz="3200" u="sng" dirty="0" smtClean="0">
                <a:solidFill>
                  <a:schemeClr val="bg1"/>
                </a:solidFill>
                <a:latin typeface="Gill Sans Light"/>
                <a:cs typeface="Gill Sans Light"/>
              </a:rPr>
              <a:t>Open Problem: </a:t>
            </a:r>
          </a:p>
          <a:p>
            <a:pPr algn="ctr"/>
            <a:r>
              <a:rPr lang="en-US" sz="3200" dirty="0" smtClean="0">
                <a:solidFill>
                  <a:schemeClr val="bg1"/>
                </a:solidFill>
                <a:latin typeface="Gill Sans Light"/>
                <a:cs typeface="Gill Sans Light"/>
              </a:rPr>
              <a:t>What is the min. variance </a:t>
            </a:r>
          </a:p>
          <a:p>
            <a:pPr algn="ctr"/>
            <a:r>
              <a:rPr lang="en-US" sz="3200" dirty="0" err="1" smtClean="0">
                <a:solidFill>
                  <a:schemeClr val="bg1"/>
                </a:solidFill>
                <a:latin typeface="Gill Sans Light"/>
                <a:cs typeface="Gill Sans Light"/>
              </a:rPr>
              <a:t>StochGrad</a:t>
            </a:r>
            <a:r>
              <a:rPr lang="en-US" sz="3200" dirty="0" smtClean="0">
                <a:solidFill>
                  <a:schemeClr val="bg1"/>
                </a:solidFill>
                <a:latin typeface="Gill Sans Light"/>
                <a:cs typeface="Gill Sans Light"/>
              </a:rPr>
              <a:t> that is succinct</a:t>
            </a:r>
          </a:p>
        </p:txBody>
      </p:sp>
    </p:spTree>
    <p:extLst>
      <p:ext uri="{BB962C8B-B14F-4D97-AF65-F5344CB8AC3E}">
        <p14:creationId xmlns:p14="http://schemas.microsoft.com/office/powerpoint/2010/main" val="3509764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43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Conclusions</a:t>
            </a:r>
            <a:endParaRPr lang="en-US" sz="43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7480" y="1792121"/>
            <a:ext cx="8995839" cy="54014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2300" dirty="0" smtClean="0">
                <a:latin typeface="Gill Sans Light"/>
                <a:cs typeface="Gill Sans Light"/>
              </a:rPr>
              <a:t>Novel analysis of </a:t>
            </a:r>
            <a:r>
              <a:rPr lang="en-US" sz="2300" dirty="0" err="1" smtClean="0">
                <a:latin typeface="Gill Sans Light"/>
                <a:cs typeface="Gill Sans Light"/>
              </a:rPr>
              <a:t>minibatch</a:t>
            </a:r>
            <a:r>
              <a:rPr lang="en-US" sz="2300" dirty="0" smtClean="0">
                <a:latin typeface="Gill Sans Light"/>
                <a:cs typeface="Gill Sans Light"/>
              </a:rPr>
              <a:t> SGD based on gradient interference</a:t>
            </a:r>
          </a:p>
          <a:p>
            <a:pPr marL="342900" indent="-342900">
              <a:buFontTx/>
              <a:buChar char="-"/>
            </a:pPr>
            <a:endParaRPr lang="en-US" sz="2300" dirty="0">
              <a:latin typeface="Gill Sans Light"/>
              <a:cs typeface="Gill Sans Light"/>
            </a:endParaRPr>
          </a:p>
          <a:p>
            <a:pPr marL="342900" indent="-342900">
              <a:buFontTx/>
              <a:buChar char="-"/>
            </a:pPr>
            <a:r>
              <a:rPr lang="en-US" sz="2300" dirty="0" smtClean="0">
                <a:latin typeface="Gill Sans Light"/>
                <a:cs typeface="Gill Sans Light"/>
              </a:rPr>
              <a:t>Batch size cannot increase beyond a fundamental point</a:t>
            </a:r>
          </a:p>
          <a:p>
            <a:endParaRPr lang="en-US" sz="2300" dirty="0" smtClean="0">
              <a:latin typeface="Gill Sans Light"/>
              <a:cs typeface="Gill Sans Light"/>
            </a:endParaRPr>
          </a:p>
          <a:p>
            <a:pPr marL="342900" indent="-342900">
              <a:buFontTx/>
              <a:buChar char="-"/>
            </a:pPr>
            <a:r>
              <a:rPr lang="en-US" sz="2300" dirty="0" smtClean="0">
                <a:latin typeface="Gill Sans Light"/>
                <a:cs typeface="Gill Sans Light"/>
              </a:rPr>
              <a:t>Tight lower bound</a:t>
            </a:r>
          </a:p>
          <a:p>
            <a:endParaRPr lang="en-US" sz="2300" dirty="0" smtClean="0">
              <a:latin typeface="Gill Sans Light"/>
              <a:cs typeface="Gill Sans Light"/>
            </a:endParaRPr>
          </a:p>
          <a:p>
            <a:pPr marL="342900" indent="-342900">
              <a:buFontTx/>
              <a:buChar char="-"/>
            </a:pPr>
            <a:r>
              <a:rPr lang="en-US" sz="2300" dirty="0" smtClean="0">
                <a:latin typeface="Gill Sans Light"/>
                <a:cs typeface="Gill Sans Light"/>
              </a:rPr>
              <a:t>Open Problems:</a:t>
            </a:r>
          </a:p>
          <a:p>
            <a:pPr marL="342900" indent="-342900">
              <a:buFontTx/>
              <a:buChar char="-"/>
            </a:pPr>
            <a:endParaRPr lang="en-US" sz="2300" dirty="0">
              <a:latin typeface="Gill Sans Light"/>
              <a:cs typeface="Gill Sans Light"/>
            </a:endParaRPr>
          </a:p>
          <a:p>
            <a:pPr marL="800100" lvl="1" indent="-342900">
              <a:buFontTx/>
              <a:buChar char="-"/>
            </a:pPr>
            <a:r>
              <a:rPr lang="en-US" sz="2300" dirty="0" smtClean="0">
                <a:latin typeface="Gill Sans Light"/>
                <a:cs typeface="Gill Sans Light"/>
              </a:rPr>
              <a:t>Lower bound for generalization</a:t>
            </a:r>
          </a:p>
          <a:p>
            <a:pPr marL="800100" lvl="1" indent="-342900">
              <a:buFontTx/>
              <a:buChar char="-"/>
            </a:pPr>
            <a:r>
              <a:rPr lang="en-US" sz="2300" dirty="0" smtClean="0">
                <a:latin typeface="Gill Sans Light"/>
                <a:cs typeface="Gill Sans Light"/>
              </a:rPr>
              <a:t>Fundamental trade-off between parallelizability and statistical accuracy</a:t>
            </a:r>
          </a:p>
          <a:p>
            <a:pPr marL="800100" lvl="1" indent="-342900">
              <a:buFontTx/>
              <a:buChar char="-"/>
            </a:pPr>
            <a:r>
              <a:rPr lang="en-US" sz="2300" dirty="0" smtClean="0">
                <a:latin typeface="Gill Sans Light"/>
                <a:cs typeface="Gill Sans Light"/>
              </a:rPr>
              <a:t>Stragglers</a:t>
            </a:r>
          </a:p>
          <a:p>
            <a:pPr lvl="1"/>
            <a:endParaRPr lang="en-US" sz="2300" dirty="0">
              <a:latin typeface="Gill Sans Light"/>
              <a:cs typeface="Gill Sans Light"/>
            </a:endParaRPr>
          </a:p>
          <a:p>
            <a:pPr lvl="1"/>
            <a:endParaRPr lang="en-US" sz="2300" dirty="0" smtClean="0">
              <a:latin typeface="Gill Sans Light"/>
              <a:cs typeface="Gill Sans Light"/>
            </a:endParaRPr>
          </a:p>
          <a:p>
            <a:pPr marL="342900" indent="-342900">
              <a:buFontTx/>
              <a:buChar char="-"/>
            </a:pPr>
            <a:endParaRPr lang="en-US" sz="2300" dirty="0">
              <a:latin typeface="Gill Sans Light"/>
              <a:cs typeface="Gill Sans Light"/>
            </a:endParaRPr>
          </a:p>
          <a:p>
            <a:pPr marL="342900" indent="-342900">
              <a:buFontTx/>
              <a:buChar char="-"/>
            </a:pPr>
            <a:endParaRPr lang="en-US" sz="2300" dirty="0">
              <a:latin typeface="Gill Sans Light"/>
              <a:cs typeface="Gill Sans Light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-7343" y="0"/>
            <a:ext cx="9173882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latin typeface="Gill Sans Light"/>
                <a:cs typeface="Gill Sans Light"/>
              </a:rPr>
              <a:t>A long way to go</a:t>
            </a:r>
          </a:p>
          <a:p>
            <a:pPr algn="ctr"/>
            <a:endParaRPr lang="en-US" sz="3700" dirty="0">
              <a:latin typeface="Gill Sans Light"/>
              <a:cs typeface="Gill Sans Light"/>
            </a:endParaRPr>
          </a:p>
          <a:p>
            <a:pPr algn="ctr"/>
            <a:endParaRPr lang="en-US" sz="3700" dirty="0" smtClean="0">
              <a:latin typeface="Gill Sans Light"/>
              <a:cs typeface="Gill Sans Light"/>
            </a:endParaRPr>
          </a:p>
          <a:p>
            <a:pPr algn="ctr"/>
            <a:endParaRPr lang="en-US" sz="3700" dirty="0">
              <a:latin typeface="Gill Sans Light"/>
              <a:cs typeface="Gill Sans Light"/>
            </a:endParaRPr>
          </a:p>
          <a:p>
            <a:pPr algn="ctr"/>
            <a:endParaRPr lang="en-US" sz="3700" dirty="0" smtClean="0">
              <a:latin typeface="Gill Sans Light"/>
              <a:cs typeface="Gill Sans Light"/>
            </a:endParaRPr>
          </a:p>
          <a:p>
            <a:pPr algn="ctr"/>
            <a:endParaRPr lang="en-US" sz="3700" dirty="0">
              <a:latin typeface="Gill Sans Light"/>
              <a:cs typeface="Gill Sans Light"/>
            </a:endParaRPr>
          </a:p>
          <a:p>
            <a:pPr algn="ctr"/>
            <a:endParaRPr lang="en-US" sz="3700" dirty="0" smtClean="0">
              <a:latin typeface="Gill Sans Light"/>
              <a:cs typeface="Gill Sans Light"/>
            </a:endParaRPr>
          </a:p>
          <a:p>
            <a:pPr algn="ctr"/>
            <a:endParaRPr lang="en-US" sz="3700" dirty="0" smtClean="0">
              <a:latin typeface="Gill Sans Light"/>
              <a:cs typeface="Gill Sans Light"/>
            </a:endParaRPr>
          </a:p>
        </p:txBody>
      </p:sp>
      <p:pic>
        <p:nvPicPr>
          <p:cNvPr id="2" name="Picture 1" descr="speedup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928" y="2072696"/>
            <a:ext cx="6638544" cy="4425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049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/>
          <a:srcRect l="27941" t="20809" r="28268" b="22002"/>
          <a:stretch/>
        </p:blipFill>
        <p:spPr>
          <a:xfrm>
            <a:off x="375934" y="2495898"/>
            <a:ext cx="3844122" cy="376513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Left-Right Arrow 2"/>
          <p:cNvSpPr/>
          <p:nvPr/>
        </p:nvSpPr>
        <p:spPr>
          <a:xfrm>
            <a:off x="1198655" y="5423922"/>
            <a:ext cx="338667" cy="203200"/>
          </a:xfrm>
          <a:prstGeom prst="leftRightArrow">
            <a:avLst/>
          </a:prstGeom>
          <a:solidFill>
            <a:srgbClr val="FB3D6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Left-Right Arrow 16"/>
          <p:cNvSpPr/>
          <p:nvPr/>
        </p:nvSpPr>
        <p:spPr>
          <a:xfrm>
            <a:off x="2096122" y="5423922"/>
            <a:ext cx="338667" cy="203200"/>
          </a:xfrm>
          <a:prstGeom prst="leftRightArrow">
            <a:avLst/>
          </a:prstGeom>
          <a:solidFill>
            <a:srgbClr val="FB3D6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Left-Right Arrow 18"/>
          <p:cNvSpPr/>
          <p:nvPr/>
        </p:nvSpPr>
        <p:spPr>
          <a:xfrm>
            <a:off x="3112122" y="5423922"/>
            <a:ext cx="338667" cy="203200"/>
          </a:xfrm>
          <a:prstGeom prst="leftRightArrow">
            <a:avLst/>
          </a:prstGeom>
          <a:solidFill>
            <a:srgbClr val="FB3D6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U-Turn Arrow 3"/>
          <p:cNvSpPr/>
          <p:nvPr/>
        </p:nvSpPr>
        <p:spPr>
          <a:xfrm rot="10800000">
            <a:off x="593885" y="6222023"/>
            <a:ext cx="3275402" cy="520456"/>
          </a:xfrm>
          <a:prstGeom prst="uturnArrow">
            <a:avLst>
              <a:gd name="adj1" fmla="val 14062"/>
              <a:gd name="adj2" fmla="val 25000"/>
              <a:gd name="adj3" fmla="val 25000"/>
              <a:gd name="adj4" fmla="val 43750"/>
              <a:gd name="adj5" fmla="val 75000"/>
            </a:avLst>
          </a:prstGeom>
          <a:solidFill>
            <a:srgbClr val="FB3D6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0" y="1995421"/>
            <a:ext cx="4439190" cy="714647"/>
          </a:xfrm>
          <a:prstGeom prst="roundRect">
            <a:avLst>
              <a:gd name="adj" fmla="val 9379"/>
            </a:avLst>
          </a:prstGeom>
          <a:solidFill>
            <a:srgbClr val="0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FFFFFF"/>
                </a:solidFill>
                <a:latin typeface="Gill Sans Light"/>
                <a:cs typeface="Gill Sans Light"/>
              </a:rPr>
              <a:t>Beyond Master Worker?</a:t>
            </a:r>
            <a:endParaRPr lang="en-US" sz="2400" i="1" dirty="0">
              <a:solidFill>
                <a:srgbClr val="FFFFFF"/>
              </a:solidFill>
              <a:latin typeface="Gill Sans Light"/>
              <a:cs typeface="Gill Sans Light"/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4742290" y="40579"/>
            <a:ext cx="4439190" cy="714647"/>
          </a:xfrm>
          <a:prstGeom prst="roundRect">
            <a:avLst>
              <a:gd name="adj" fmla="val 9379"/>
            </a:avLst>
          </a:prstGeom>
          <a:solidFill>
            <a:srgbClr val="0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FFFFFF"/>
                </a:solidFill>
                <a:latin typeface="Gill Sans Light"/>
                <a:cs typeface="Gill Sans Light"/>
              </a:rPr>
              <a:t>Optimal Quantization?</a:t>
            </a:r>
            <a:endParaRPr lang="en-US" sz="2400" i="1" dirty="0">
              <a:solidFill>
                <a:srgbClr val="FFFFFF"/>
              </a:solidFill>
              <a:latin typeface="Gill Sans Light"/>
              <a:cs typeface="Gill Sans Light"/>
            </a:endParaRPr>
          </a:p>
        </p:txBody>
      </p:sp>
      <p:pic>
        <p:nvPicPr>
          <p:cNvPr id="5" name="Picture 4" descr="FIN_mg_7641_cred-1024x577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5718" y="900081"/>
            <a:ext cx="3940846" cy="2220576"/>
          </a:xfrm>
          <a:prstGeom prst="rect">
            <a:avLst/>
          </a:prstGeom>
        </p:spPr>
      </p:pic>
      <p:sp>
        <p:nvSpPr>
          <p:cNvPr id="24" name="Rounded Rectangle 23"/>
          <p:cNvSpPr/>
          <p:nvPr/>
        </p:nvSpPr>
        <p:spPr>
          <a:xfrm>
            <a:off x="4704810" y="3403102"/>
            <a:ext cx="4439190" cy="714647"/>
          </a:xfrm>
          <a:prstGeom prst="roundRect">
            <a:avLst>
              <a:gd name="adj" fmla="val 9379"/>
            </a:avLst>
          </a:prstGeom>
          <a:solidFill>
            <a:srgbClr val="0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FFFFFF"/>
                </a:solidFill>
                <a:latin typeface="Gill Sans Light"/>
                <a:cs typeface="Gill Sans Light"/>
              </a:rPr>
              <a:t>Federated Optimization + Security</a:t>
            </a:r>
            <a:endParaRPr lang="en-US" sz="2400" i="1" dirty="0">
              <a:solidFill>
                <a:srgbClr val="FFFFFF"/>
              </a:solidFill>
              <a:latin typeface="Gill Sans Light"/>
              <a:cs typeface="Gill Sans Light"/>
            </a:endParaRPr>
          </a:p>
        </p:txBody>
      </p:sp>
      <p:pic>
        <p:nvPicPr>
          <p:cNvPr id="28" name="Picture 27" descr="teslak20-640x521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8572" y="4353324"/>
            <a:ext cx="1247066" cy="101519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08617" y="4306251"/>
            <a:ext cx="758993" cy="113849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46000" b="96000" l="0" r="80222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418865" y="3877064"/>
            <a:ext cx="1491450" cy="1491450"/>
          </a:xfrm>
          <a:prstGeom prst="rect">
            <a:avLst/>
          </a:prstGeom>
        </p:spPr>
      </p:pic>
      <p:sp>
        <p:nvSpPr>
          <p:cNvPr id="31" name="Left-Right Arrow 30"/>
          <p:cNvSpPr/>
          <p:nvPr/>
        </p:nvSpPr>
        <p:spPr>
          <a:xfrm>
            <a:off x="5806304" y="4814250"/>
            <a:ext cx="338667" cy="203200"/>
          </a:xfrm>
          <a:prstGeom prst="leftRightArrow">
            <a:avLst/>
          </a:prstGeom>
          <a:solidFill>
            <a:srgbClr val="FB3D6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Left-Right Arrow 31"/>
          <p:cNvSpPr/>
          <p:nvPr/>
        </p:nvSpPr>
        <p:spPr>
          <a:xfrm>
            <a:off x="7098916" y="4954858"/>
            <a:ext cx="338667" cy="203200"/>
          </a:xfrm>
          <a:prstGeom prst="leftRightArrow">
            <a:avLst/>
          </a:prstGeom>
          <a:solidFill>
            <a:srgbClr val="FB3D6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U-Turn Arrow 33"/>
          <p:cNvSpPr/>
          <p:nvPr/>
        </p:nvSpPr>
        <p:spPr>
          <a:xfrm rot="10800000">
            <a:off x="5196236" y="5368514"/>
            <a:ext cx="2977638" cy="520456"/>
          </a:xfrm>
          <a:prstGeom prst="uturnArrow">
            <a:avLst>
              <a:gd name="adj1" fmla="val 14062"/>
              <a:gd name="adj2" fmla="val 25000"/>
              <a:gd name="adj3" fmla="val 25000"/>
              <a:gd name="adj4" fmla="val 43750"/>
              <a:gd name="adj5" fmla="val 75000"/>
            </a:avLst>
          </a:prstGeom>
          <a:solidFill>
            <a:srgbClr val="FB3D6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0" y="397902"/>
            <a:ext cx="4439190" cy="714647"/>
          </a:xfrm>
          <a:prstGeom prst="roundRect">
            <a:avLst>
              <a:gd name="adj" fmla="val 9379"/>
            </a:avLst>
          </a:prstGeom>
          <a:solidFill>
            <a:srgbClr val="0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FFFFFF"/>
                </a:solidFill>
                <a:latin typeface="Gill Sans Light"/>
                <a:cs typeface="Gill Sans Light"/>
              </a:rPr>
              <a:t>What is the “optimal” algorithm?</a:t>
            </a:r>
            <a:endParaRPr lang="en-US" sz="2400" i="1" dirty="0">
              <a:solidFill>
                <a:srgbClr val="FFFFFF"/>
              </a:solidFill>
              <a:latin typeface="Gill Sans Light"/>
              <a:cs typeface="Gill Sans Light"/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4704810" y="6143353"/>
            <a:ext cx="4439190" cy="714647"/>
          </a:xfrm>
          <a:prstGeom prst="roundRect">
            <a:avLst>
              <a:gd name="adj" fmla="val 9379"/>
            </a:avLst>
          </a:prstGeom>
          <a:solidFill>
            <a:srgbClr val="0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FFFFFF"/>
                </a:solidFill>
                <a:latin typeface="Gill Sans Light"/>
                <a:cs typeface="Gill Sans Light"/>
              </a:rPr>
              <a:t>What is the “optimal” platform?</a:t>
            </a:r>
            <a:endParaRPr lang="en-US" sz="2400" i="1" dirty="0">
              <a:solidFill>
                <a:srgbClr val="FFFFFF"/>
              </a:solidFill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496885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7" grpId="0" animBg="1"/>
      <p:bldP spid="19" grpId="0" animBg="1"/>
      <p:bldP spid="4" grpId="0" animBg="1"/>
      <p:bldP spid="21" grpId="0" animBg="1"/>
      <p:bldP spid="22" grpId="0" animBg="1"/>
      <p:bldP spid="24" grpId="0" animBg="1"/>
      <p:bldP spid="31" grpId="0" animBg="1"/>
      <p:bldP spid="32" grpId="0" animBg="1"/>
      <p:bldP spid="34" grpId="0" animBg="1"/>
      <p:bldP spid="26" grpId="0" animBg="1"/>
      <p:bldP spid="2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27941" t="20809" r="28268" b="22002"/>
          <a:stretch/>
        </p:blipFill>
        <p:spPr>
          <a:xfrm>
            <a:off x="2318869" y="1494119"/>
            <a:ext cx="4362822" cy="42731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6832" y="3873653"/>
            <a:ext cx="419100" cy="304800"/>
          </a:xfrm>
          <a:prstGeom prst="rect">
            <a:avLst/>
          </a:prstGeom>
        </p:spPr>
      </p:pic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7051" y="4003523"/>
            <a:ext cx="520700" cy="304800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>
            <a:off x="4834469" y="3030363"/>
            <a:ext cx="0" cy="384792"/>
          </a:xfrm>
          <a:prstGeom prst="straightConnector1">
            <a:avLst/>
          </a:prstGeom>
          <a:ln>
            <a:solidFill>
              <a:srgbClr val="C62E51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3071560" y="4068357"/>
            <a:ext cx="593979" cy="252635"/>
          </a:xfrm>
          <a:prstGeom prst="straightConnector1">
            <a:avLst/>
          </a:prstGeom>
          <a:ln>
            <a:solidFill>
              <a:srgbClr val="C62E51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4230103" y="4228078"/>
            <a:ext cx="128134" cy="267065"/>
          </a:xfrm>
          <a:prstGeom prst="straightConnector1">
            <a:avLst/>
          </a:prstGeom>
          <a:ln>
            <a:solidFill>
              <a:srgbClr val="C62E51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5541600" y="4137449"/>
            <a:ext cx="594568" cy="267065"/>
          </a:xfrm>
          <a:prstGeom prst="straightConnector1">
            <a:avLst/>
          </a:prstGeom>
          <a:ln>
            <a:solidFill>
              <a:srgbClr val="C62E51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0" y="4995"/>
            <a:ext cx="9144000" cy="121629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chemeClr val="tx1"/>
                </a:solidFill>
                <a:latin typeface="Gill Sans Light"/>
                <a:cs typeface="Gill Sans Light"/>
              </a:rPr>
              <a:t>Mini-batch SGD</a:t>
            </a:r>
          </a:p>
        </p:txBody>
      </p:sp>
      <p:sp>
        <p:nvSpPr>
          <p:cNvPr id="3" name="Rectangle 2"/>
          <p:cNvSpPr/>
          <p:nvPr/>
        </p:nvSpPr>
        <p:spPr>
          <a:xfrm>
            <a:off x="-47023" y="5681853"/>
            <a:ext cx="507153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Light"/>
                <a:cs typeface="Gill Sans Light"/>
              </a:rPr>
              <a:t>[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Gill Sans Light"/>
                <a:cs typeface="Gill Sans Light"/>
              </a:rPr>
              <a:t>Zinkevich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Light"/>
                <a:cs typeface="Gill Sans Light"/>
              </a:rPr>
              <a:t>, Weimer,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Gill Sans Light"/>
                <a:cs typeface="Gill Sans Light"/>
              </a:rPr>
              <a:t>Smola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Light"/>
                <a:cs typeface="Gill Sans Light"/>
              </a:rPr>
              <a:t>, Li, NIPS 2010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Gill Sans Light"/>
                <a:cs typeface="Gill Sans Light"/>
              </a:rPr>
              <a:t>]</a:t>
            </a:r>
          </a:p>
          <a:p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Gill Sans Light"/>
                <a:cs typeface="Gill Sans Light"/>
              </a:rPr>
              <a:t>[Cotter, Shamir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Light"/>
                <a:cs typeface="Gill Sans Light"/>
              </a:rPr>
              <a:t>, 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Gill Sans Light"/>
                <a:cs typeface="Gill Sans Light"/>
              </a:rPr>
              <a:t>Srebro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Light"/>
                <a:cs typeface="Gill Sans Light"/>
              </a:rPr>
              <a:t>, 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Gill Sans Light"/>
                <a:cs typeface="Gill Sans Light"/>
              </a:rPr>
              <a:t>Sridharan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Gill Sans Light"/>
                <a:cs typeface="Gill Sans Light"/>
              </a:rPr>
              <a:t>, NIPS11]</a:t>
            </a:r>
          </a:p>
          <a:p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Gill Sans Light"/>
                <a:cs typeface="Gill Sans Light"/>
              </a:rPr>
              <a:t>[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Gill Sans Light"/>
                <a:cs typeface="Gill Sans Light"/>
              </a:rPr>
              <a:t>Dekel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Light"/>
                <a:cs typeface="Gill Sans Light"/>
              </a:rPr>
              <a:t>, 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Gill Sans Light"/>
                <a:cs typeface="Gill Sans Light"/>
              </a:rPr>
              <a:t>Gilad-Bachrach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Light"/>
                <a:cs typeface="Gill Sans Light"/>
              </a:rPr>
              <a:t>, Shamir, Xiao, JMLR 2012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Gill Sans Light"/>
                <a:cs typeface="Gill Sans Light"/>
              </a:rPr>
              <a:t>]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Light"/>
                <a:cs typeface="Gill Sans Light"/>
              </a:rPr>
              <a:t>[Friedlander and Schmidt, SIAM JSC 2012]</a:t>
            </a:r>
          </a:p>
          <a:p>
            <a:endParaRPr lang="en-US" dirty="0" smtClean="0">
              <a:solidFill>
                <a:schemeClr val="tx1">
                  <a:lumMod val="50000"/>
                  <a:lumOff val="50000"/>
                </a:schemeClr>
              </a:solidFill>
              <a:latin typeface="Gill Sans Light"/>
              <a:cs typeface="Gill Sans Light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441120" y="5698264"/>
            <a:ext cx="517224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Gill Sans Light"/>
                <a:cs typeface="Gill Sans Light"/>
              </a:rPr>
              <a:t>[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Gill Sans Light"/>
                <a:cs typeface="Gill Sans Light"/>
              </a:rPr>
              <a:t>Takác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Light"/>
                <a:cs typeface="Gill Sans Light"/>
              </a:rPr>
              <a:t>,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Gill Sans Light"/>
                <a:cs typeface="Gill Sans Light"/>
              </a:rPr>
              <a:t>Bijral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Light"/>
                <a:cs typeface="Gill Sans Light"/>
              </a:rPr>
              <a:t>,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Gill Sans Light"/>
                <a:cs typeface="Gill Sans Light"/>
              </a:rPr>
              <a:t>Richtárik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Light"/>
                <a:cs typeface="Gill Sans Light"/>
              </a:rPr>
              <a:t>,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Gill Sans Light"/>
                <a:cs typeface="Gill Sans Light"/>
              </a:rPr>
              <a:t>Srebro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Light"/>
                <a:cs typeface="Gill Sans Light"/>
              </a:rPr>
              <a:t>, ICML 2013]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Light"/>
                <a:cs typeface="Gill Sans Light"/>
              </a:rPr>
              <a:t>[Li, Zhang, Chen,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Gill Sans Light"/>
                <a:cs typeface="Gill Sans Light"/>
              </a:rPr>
              <a:t>Smola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Light"/>
                <a:cs typeface="Gill Sans Light"/>
              </a:rPr>
              <a:t>, KDD 2014]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Light"/>
                <a:cs typeface="Gill Sans Light"/>
              </a:rPr>
              <a:t>[Jain,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Gill Sans Light"/>
                <a:cs typeface="Gill Sans Light"/>
              </a:rPr>
              <a:t>Kakade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Light"/>
                <a:cs typeface="Gill Sans Light"/>
              </a:rPr>
              <a:t>,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Gill Sans Light"/>
                <a:cs typeface="Gill Sans Light"/>
              </a:rPr>
              <a:t>Kidambi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Light"/>
                <a:cs typeface="Gill Sans Light"/>
              </a:rPr>
              <a:t>,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Gill Sans Light"/>
                <a:cs typeface="Gill Sans Light"/>
              </a:rPr>
              <a:t>Netrapalli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Light"/>
                <a:cs typeface="Gill Sans Light"/>
              </a:rPr>
              <a:t>,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Gill Sans Light"/>
                <a:cs typeface="Gill Sans Light"/>
              </a:rPr>
              <a:t>Sidford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Light"/>
                <a:cs typeface="Gill Sans Light"/>
              </a:rPr>
              <a:t>, 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Gill Sans Light"/>
                <a:cs typeface="Gill Sans Light"/>
              </a:rPr>
              <a:t>arxiv’16]</a:t>
            </a:r>
          </a:p>
          <a:p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Gill Sans Light"/>
                <a:cs typeface="Gill Sans Light"/>
              </a:rPr>
              <a:t>[De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Light"/>
                <a:cs typeface="Gill Sans Light"/>
              </a:rPr>
              <a:t>,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Gill Sans Light"/>
                <a:cs typeface="Gill Sans Light"/>
              </a:rPr>
              <a:t>Yadav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Light"/>
                <a:cs typeface="Gill Sans Light"/>
              </a:rPr>
              <a:t>, Jacobs, 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Gill Sans Light"/>
                <a:cs typeface="Gill Sans Light"/>
              </a:rPr>
              <a:t>Goldstein, arxiv’16]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0203150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27941" t="20809" r="28268" b="22002"/>
          <a:stretch/>
        </p:blipFill>
        <p:spPr>
          <a:xfrm>
            <a:off x="2318869" y="1494119"/>
            <a:ext cx="4362822" cy="42731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4489" y="2068067"/>
            <a:ext cx="2554975" cy="100854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4995"/>
            <a:ext cx="9144000" cy="121629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chemeClr val="tx1"/>
                </a:solidFill>
                <a:latin typeface="Gill Sans Light"/>
                <a:cs typeface="Gill Sans Light"/>
              </a:rPr>
              <a:t>Mini-batch SGD</a:t>
            </a:r>
          </a:p>
        </p:txBody>
      </p:sp>
      <p:sp>
        <p:nvSpPr>
          <p:cNvPr id="7" name="Rectangle 6"/>
          <p:cNvSpPr/>
          <p:nvPr/>
        </p:nvSpPr>
        <p:spPr>
          <a:xfrm>
            <a:off x="-47023" y="5681853"/>
            <a:ext cx="507153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F7F7F"/>
                </a:solidFill>
                <a:latin typeface="Gill Sans Light"/>
                <a:cs typeface="Gill Sans Light"/>
              </a:rPr>
              <a:t>[</a:t>
            </a:r>
            <a:r>
              <a:rPr lang="en-US" dirty="0" err="1">
                <a:solidFill>
                  <a:srgbClr val="7F7F7F"/>
                </a:solidFill>
                <a:latin typeface="Gill Sans Light"/>
                <a:cs typeface="Gill Sans Light"/>
              </a:rPr>
              <a:t>Zinkevich</a:t>
            </a:r>
            <a:r>
              <a:rPr lang="en-US" dirty="0">
                <a:solidFill>
                  <a:srgbClr val="7F7F7F"/>
                </a:solidFill>
                <a:latin typeface="Gill Sans Light"/>
                <a:cs typeface="Gill Sans Light"/>
              </a:rPr>
              <a:t>, Weimer, </a:t>
            </a:r>
            <a:r>
              <a:rPr lang="en-US" dirty="0" err="1">
                <a:solidFill>
                  <a:srgbClr val="7F7F7F"/>
                </a:solidFill>
                <a:latin typeface="Gill Sans Light"/>
                <a:cs typeface="Gill Sans Light"/>
              </a:rPr>
              <a:t>Smola</a:t>
            </a:r>
            <a:r>
              <a:rPr lang="en-US" dirty="0">
                <a:solidFill>
                  <a:srgbClr val="7F7F7F"/>
                </a:solidFill>
                <a:latin typeface="Gill Sans Light"/>
                <a:cs typeface="Gill Sans Light"/>
              </a:rPr>
              <a:t>, Li, NIPS 2010</a:t>
            </a:r>
            <a:r>
              <a:rPr lang="en-US" dirty="0" smtClean="0">
                <a:solidFill>
                  <a:srgbClr val="7F7F7F"/>
                </a:solidFill>
                <a:latin typeface="Gill Sans Light"/>
                <a:cs typeface="Gill Sans Light"/>
              </a:rPr>
              <a:t>]</a:t>
            </a:r>
          </a:p>
          <a:p>
            <a:r>
              <a:rPr lang="en-US" dirty="0" smtClean="0">
                <a:solidFill>
                  <a:srgbClr val="7F7F7F"/>
                </a:solidFill>
                <a:latin typeface="Gill Sans Light"/>
                <a:cs typeface="Gill Sans Light"/>
              </a:rPr>
              <a:t>[Cotter, Shamir</a:t>
            </a:r>
            <a:r>
              <a:rPr lang="en-US" dirty="0">
                <a:solidFill>
                  <a:srgbClr val="7F7F7F"/>
                </a:solidFill>
                <a:latin typeface="Gill Sans Light"/>
                <a:cs typeface="Gill Sans Light"/>
              </a:rPr>
              <a:t>, </a:t>
            </a:r>
            <a:r>
              <a:rPr lang="en-US" dirty="0" err="1" smtClean="0">
                <a:solidFill>
                  <a:srgbClr val="7F7F7F"/>
                </a:solidFill>
                <a:latin typeface="Gill Sans Light"/>
                <a:cs typeface="Gill Sans Light"/>
              </a:rPr>
              <a:t>Srebro</a:t>
            </a:r>
            <a:r>
              <a:rPr lang="en-US" dirty="0">
                <a:solidFill>
                  <a:srgbClr val="7F7F7F"/>
                </a:solidFill>
                <a:latin typeface="Gill Sans Light"/>
                <a:cs typeface="Gill Sans Light"/>
              </a:rPr>
              <a:t>, </a:t>
            </a:r>
            <a:r>
              <a:rPr lang="en-US" dirty="0" err="1" smtClean="0">
                <a:solidFill>
                  <a:srgbClr val="7F7F7F"/>
                </a:solidFill>
                <a:latin typeface="Gill Sans Light"/>
                <a:cs typeface="Gill Sans Light"/>
              </a:rPr>
              <a:t>Sridharan</a:t>
            </a:r>
            <a:r>
              <a:rPr lang="en-US" dirty="0" smtClean="0">
                <a:solidFill>
                  <a:srgbClr val="7F7F7F"/>
                </a:solidFill>
                <a:latin typeface="Gill Sans Light"/>
                <a:cs typeface="Gill Sans Light"/>
              </a:rPr>
              <a:t>, NIPS11]</a:t>
            </a:r>
          </a:p>
          <a:p>
            <a:r>
              <a:rPr lang="en-US" dirty="0" smtClean="0">
                <a:solidFill>
                  <a:srgbClr val="7F7F7F"/>
                </a:solidFill>
                <a:latin typeface="Gill Sans Light"/>
                <a:cs typeface="Gill Sans Light"/>
              </a:rPr>
              <a:t>[</a:t>
            </a:r>
            <a:r>
              <a:rPr lang="en-US" dirty="0" err="1">
                <a:solidFill>
                  <a:srgbClr val="7F7F7F"/>
                </a:solidFill>
                <a:latin typeface="Gill Sans Light"/>
                <a:cs typeface="Gill Sans Light"/>
              </a:rPr>
              <a:t>Dekel</a:t>
            </a:r>
            <a:r>
              <a:rPr lang="en-US" dirty="0">
                <a:solidFill>
                  <a:srgbClr val="7F7F7F"/>
                </a:solidFill>
                <a:latin typeface="Gill Sans Light"/>
                <a:cs typeface="Gill Sans Light"/>
              </a:rPr>
              <a:t>,  </a:t>
            </a:r>
            <a:r>
              <a:rPr lang="en-US" dirty="0" err="1">
                <a:solidFill>
                  <a:srgbClr val="7F7F7F"/>
                </a:solidFill>
                <a:latin typeface="Gill Sans Light"/>
                <a:cs typeface="Gill Sans Light"/>
              </a:rPr>
              <a:t>Gilad-Bachrach</a:t>
            </a:r>
            <a:r>
              <a:rPr lang="en-US" dirty="0">
                <a:solidFill>
                  <a:srgbClr val="7F7F7F"/>
                </a:solidFill>
                <a:latin typeface="Gill Sans Light"/>
                <a:cs typeface="Gill Sans Light"/>
              </a:rPr>
              <a:t>, Shamir, Xiao, JMLR 2012</a:t>
            </a:r>
            <a:r>
              <a:rPr lang="en-US" dirty="0" smtClean="0">
                <a:solidFill>
                  <a:srgbClr val="7F7F7F"/>
                </a:solidFill>
                <a:latin typeface="Gill Sans Light"/>
                <a:cs typeface="Gill Sans Light"/>
              </a:rPr>
              <a:t>]</a:t>
            </a:r>
          </a:p>
          <a:p>
            <a:r>
              <a:rPr lang="en-US" dirty="0">
                <a:solidFill>
                  <a:srgbClr val="7F7F7F"/>
                </a:solidFill>
                <a:latin typeface="Gill Sans Light"/>
                <a:cs typeface="Gill Sans Light"/>
              </a:rPr>
              <a:t>[Friedlander and Schmidt, SIAM JSC 2012]</a:t>
            </a:r>
          </a:p>
          <a:p>
            <a:endParaRPr lang="en-US" dirty="0" smtClean="0">
              <a:solidFill>
                <a:srgbClr val="7F7F7F"/>
              </a:solidFill>
              <a:latin typeface="Gill Sans Light"/>
              <a:cs typeface="Gill Sans Light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441120" y="5698264"/>
            <a:ext cx="517224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7F7F7F"/>
                </a:solidFill>
                <a:latin typeface="Gill Sans Light"/>
                <a:cs typeface="Gill Sans Light"/>
              </a:rPr>
              <a:t>[</a:t>
            </a:r>
            <a:r>
              <a:rPr lang="en-US" dirty="0" err="1">
                <a:solidFill>
                  <a:srgbClr val="7F7F7F"/>
                </a:solidFill>
                <a:latin typeface="Gill Sans Light"/>
                <a:cs typeface="Gill Sans Light"/>
              </a:rPr>
              <a:t>Takác</a:t>
            </a:r>
            <a:r>
              <a:rPr lang="en-US" dirty="0">
                <a:solidFill>
                  <a:srgbClr val="7F7F7F"/>
                </a:solidFill>
                <a:latin typeface="Gill Sans Light"/>
                <a:cs typeface="Gill Sans Light"/>
              </a:rPr>
              <a:t>, </a:t>
            </a:r>
            <a:r>
              <a:rPr lang="en-US" dirty="0" err="1">
                <a:solidFill>
                  <a:srgbClr val="7F7F7F"/>
                </a:solidFill>
                <a:latin typeface="Gill Sans Light"/>
                <a:cs typeface="Gill Sans Light"/>
              </a:rPr>
              <a:t>Bijral</a:t>
            </a:r>
            <a:r>
              <a:rPr lang="en-US" dirty="0">
                <a:solidFill>
                  <a:srgbClr val="7F7F7F"/>
                </a:solidFill>
                <a:latin typeface="Gill Sans Light"/>
                <a:cs typeface="Gill Sans Light"/>
              </a:rPr>
              <a:t>, </a:t>
            </a:r>
            <a:r>
              <a:rPr lang="en-US" dirty="0" err="1">
                <a:solidFill>
                  <a:srgbClr val="7F7F7F"/>
                </a:solidFill>
                <a:latin typeface="Gill Sans Light"/>
                <a:cs typeface="Gill Sans Light"/>
              </a:rPr>
              <a:t>Richtárik</a:t>
            </a:r>
            <a:r>
              <a:rPr lang="en-US" dirty="0">
                <a:solidFill>
                  <a:srgbClr val="7F7F7F"/>
                </a:solidFill>
                <a:latin typeface="Gill Sans Light"/>
                <a:cs typeface="Gill Sans Light"/>
              </a:rPr>
              <a:t>, </a:t>
            </a:r>
            <a:r>
              <a:rPr lang="en-US" dirty="0" err="1">
                <a:solidFill>
                  <a:srgbClr val="7F7F7F"/>
                </a:solidFill>
                <a:latin typeface="Gill Sans Light"/>
                <a:cs typeface="Gill Sans Light"/>
              </a:rPr>
              <a:t>Srebro</a:t>
            </a:r>
            <a:r>
              <a:rPr lang="en-US" dirty="0">
                <a:solidFill>
                  <a:srgbClr val="7F7F7F"/>
                </a:solidFill>
                <a:latin typeface="Gill Sans Light"/>
                <a:cs typeface="Gill Sans Light"/>
              </a:rPr>
              <a:t>, ICML 2013]</a:t>
            </a:r>
          </a:p>
          <a:p>
            <a:r>
              <a:rPr lang="en-US" dirty="0">
                <a:solidFill>
                  <a:srgbClr val="7F7F7F"/>
                </a:solidFill>
                <a:latin typeface="Gill Sans Light"/>
                <a:cs typeface="Gill Sans Light"/>
              </a:rPr>
              <a:t>[Li, Zhang, Chen, </a:t>
            </a:r>
            <a:r>
              <a:rPr lang="en-US" dirty="0" err="1">
                <a:solidFill>
                  <a:srgbClr val="7F7F7F"/>
                </a:solidFill>
                <a:latin typeface="Gill Sans Light"/>
                <a:cs typeface="Gill Sans Light"/>
              </a:rPr>
              <a:t>Smola</a:t>
            </a:r>
            <a:r>
              <a:rPr lang="en-US" dirty="0">
                <a:solidFill>
                  <a:srgbClr val="7F7F7F"/>
                </a:solidFill>
                <a:latin typeface="Gill Sans Light"/>
                <a:cs typeface="Gill Sans Light"/>
              </a:rPr>
              <a:t>, KDD 2014]</a:t>
            </a:r>
          </a:p>
          <a:p>
            <a:r>
              <a:rPr lang="en-US" dirty="0">
                <a:solidFill>
                  <a:srgbClr val="7F7F7F"/>
                </a:solidFill>
                <a:latin typeface="Gill Sans Light"/>
                <a:cs typeface="Gill Sans Light"/>
              </a:rPr>
              <a:t>[Jain, </a:t>
            </a:r>
            <a:r>
              <a:rPr lang="en-US" dirty="0" err="1">
                <a:solidFill>
                  <a:srgbClr val="7F7F7F"/>
                </a:solidFill>
                <a:latin typeface="Gill Sans Light"/>
                <a:cs typeface="Gill Sans Light"/>
              </a:rPr>
              <a:t>Kakade</a:t>
            </a:r>
            <a:r>
              <a:rPr lang="en-US" dirty="0">
                <a:solidFill>
                  <a:srgbClr val="7F7F7F"/>
                </a:solidFill>
                <a:latin typeface="Gill Sans Light"/>
                <a:cs typeface="Gill Sans Light"/>
              </a:rPr>
              <a:t>, </a:t>
            </a:r>
            <a:r>
              <a:rPr lang="en-US" dirty="0" err="1">
                <a:solidFill>
                  <a:srgbClr val="7F7F7F"/>
                </a:solidFill>
                <a:latin typeface="Gill Sans Light"/>
                <a:cs typeface="Gill Sans Light"/>
              </a:rPr>
              <a:t>Kidambi</a:t>
            </a:r>
            <a:r>
              <a:rPr lang="en-US" dirty="0">
                <a:solidFill>
                  <a:srgbClr val="7F7F7F"/>
                </a:solidFill>
                <a:latin typeface="Gill Sans Light"/>
                <a:cs typeface="Gill Sans Light"/>
              </a:rPr>
              <a:t>, </a:t>
            </a:r>
            <a:r>
              <a:rPr lang="en-US" dirty="0" err="1">
                <a:solidFill>
                  <a:srgbClr val="7F7F7F"/>
                </a:solidFill>
                <a:latin typeface="Gill Sans Light"/>
                <a:cs typeface="Gill Sans Light"/>
              </a:rPr>
              <a:t>Netrapalli</a:t>
            </a:r>
            <a:r>
              <a:rPr lang="en-US" dirty="0">
                <a:solidFill>
                  <a:srgbClr val="7F7F7F"/>
                </a:solidFill>
                <a:latin typeface="Gill Sans Light"/>
                <a:cs typeface="Gill Sans Light"/>
              </a:rPr>
              <a:t>, </a:t>
            </a:r>
            <a:r>
              <a:rPr lang="en-US" dirty="0" err="1">
                <a:solidFill>
                  <a:srgbClr val="7F7F7F"/>
                </a:solidFill>
                <a:latin typeface="Gill Sans Light"/>
                <a:cs typeface="Gill Sans Light"/>
              </a:rPr>
              <a:t>Sidford</a:t>
            </a:r>
            <a:r>
              <a:rPr lang="en-US" dirty="0">
                <a:solidFill>
                  <a:srgbClr val="7F7F7F"/>
                </a:solidFill>
                <a:latin typeface="Gill Sans Light"/>
                <a:cs typeface="Gill Sans Light"/>
              </a:rPr>
              <a:t>, </a:t>
            </a:r>
            <a:r>
              <a:rPr lang="en-US" dirty="0" smtClean="0">
                <a:solidFill>
                  <a:srgbClr val="7F7F7F"/>
                </a:solidFill>
                <a:latin typeface="Gill Sans Light"/>
                <a:cs typeface="Gill Sans Light"/>
              </a:rPr>
              <a:t>arxiv’16]</a:t>
            </a:r>
          </a:p>
          <a:p>
            <a:r>
              <a:rPr lang="en-US" dirty="0" smtClean="0">
                <a:solidFill>
                  <a:srgbClr val="7F7F7F"/>
                </a:solidFill>
                <a:latin typeface="Gill Sans Light"/>
                <a:cs typeface="Gill Sans Light"/>
              </a:rPr>
              <a:t>[De</a:t>
            </a:r>
            <a:r>
              <a:rPr lang="en-US" dirty="0">
                <a:solidFill>
                  <a:srgbClr val="7F7F7F"/>
                </a:solidFill>
                <a:latin typeface="Gill Sans Light"/>
                <a:cs typeface="Gill Sans Light"/>
              </a:rPr>
              <a:t>, </a:t>
            </a:r>
            <a:r>
              <a:rPr lang="en-US" dirty="0" err="1">
                <a:solidFill>
                  <a:srgbClr val="7F7F7F"/>
                </a:solidFill>
                <a:latin typeface="Gill Sans Light"/>
                <a:cs typeface="Gill Sans Light"/>
              </a:rPr>
              <a:t>Yadav</a:t>
            </a:r>
            <a:r>
              <a:rPr lang="en-US" dirty="0">
                <a:solidFill>
                  <a:srgbClr val="7F7F7F"/>
                </a:solidFill>
                <a:latin typeface="Gill Sans Light"/>
                <a:cs typeface="Gill Sans Light"/>
              </a:rPr>
              <a:t>, Jacobs, </a:t>
            </a:r>
            <a:r>
              <a:rPr lang="en-US" dirty="0" smtClean="0">
                <a:solidFill>
                  <a:srgbClr val="7F7F7F"/>
                </a:solidFill>
                <a:latin typeface="Gill Sans Light"/>
                <a:cs typeface="Gill Sans Light"/>
              </a:rPr>
              <a:t>Goldstein, arxiv’16]</a:t>
            </a:r>
            <a:endParaRPr lang="en-US" dirty="0">
              <a:solidFill>
                <a:srgbClr val="7F7F7F"/>
              </a:solidFill>
              <a:latin typeface="Gill Sans Light"/>
              <a:cs typeface="Gill Sans Light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1067914" y="1736656"/>
            <a:ext cx="7056881" cy="3945198"/>
          </a:xfrm>
          <a:prstGeom prst="roundRect">
            <a:avLst>
              <a:gd name="adj" fmla="val 2973"/>
            </a:avLst>
          </a:prstGeom>
          <a:solidFill>
            <a:schemeClr val="tx1">
              <a:alpha val="83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solidFill>
                  <a:schemeClr val="bg1"/>
                </a:solidFill>
                <a:latin typeface="Gill Sans Light"/>
                <a:cs typeface="Gill Sans Light"/>
              </a:rPr>
              <a:t>Repeat iterations until </a:t>
            </a:r>
          </a:p>
          <a:p>
            <a:pPr algn="ctr"/>
            <a:r>
              <a:rPr lang="en-US" sz="3600" dirty="0" smtClean="0">
                <a:solidFill>
                  <a:schemeClr val="bg1"/>
                </a:solidFill>
                <a:latin typeface="Gill Sans Light"/>
                <a:cs typeface="Gill Sans Light"/>
              </a:rPr>
              <a:t>we train a good model</a:t>
            </a:r>
            <a:endParaRPr lang="en-US" sz="3600" dirty="0">
              <a:solidFill>
                <a:schemeClr val="bg1"/>
              </a:solidFill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7625754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16448" y="-233588"/>
            <a:ext cx="10989889" cy="7091588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 flipV="1">
            <a:off x="656925" y="145994"/>
            <a:ext cx="0" cy="6175483"/>
          </a:xfrm>
          <a:prstGeom prst="straightConnector1">
            <a:avLst/>
          </a:prstGeom>
          <a:ln w="1270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656925" y="-394180"/>
            <a:ext cx="1635006" cy="6715657"/>
          </a:xfrm>
          <a:prstGeom prst="line">
            <a:avLst/>
          </a:prstGeom>
          <a:ln w="38100" cmpd="sng">
            <a:solidFill>
              <a:schemeClr val="tx1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2408714" y="-29198"/>
            <a:ext cx="0" cy="5284930"/>
          </a:xfrm>
          <a:prstGeom prst="straightConnector1">
            <a:avLst/>
          </a:prstGeom>
          <a:ln w="57150" cmpd="sng">
            <a:solidFill>
              <a:srgbClr val="FF0000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446079" y="1150954"/>
            <a:ext cx="63716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Gill Sans Light"/>
                <a:cs typeface="Gill Sans Light"/>
              </a:rPr>
              <a:t>Reality ~100x worse than optimal</a:t>
            </a:r>
            <a:endParaRPr lang="en-US" sz="3600" dirty="0">
              <a:latin typeface="Gill Sans Light"/>
              <a:cs typeface="Gill Sans Light"/>
            </a:endParaRPr>
          </a:p>
        </p:txBody>
      </p:sp>
      <p:sp>
        <p:nvSpPr>
          <p:cNvPr id="19" name="TextBox 18"/>
          <p:cNvSpPr txBox="1"/>
          <p:nvPr/>
        </p:nvSpPr>
        <p:spPr>
          <a:xfrm rot="17006728">
            <a:off x="-508078" y="2063326"/>
            <a:ext cx="35299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Optimal Speed-up</a:t>
            </a:r>
            <a:endParaRPr lang="en-US" sz="36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4160511" y="2233688"/>
            <a:ext cx="3649571" cy="2949049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dirty="0" smtClean="0">
                <a:latin typeface="Gill Sans Light"/>
                <a:cs typeface="Gill Sans Light"/>
              </a:rPr>
              <a:t>WHY?</a:t>
            </a:r>
            <a:endParaRPr lang="en-US" sz="16600" i="1" dirty="0" smtClean="0">
              <a:latin typeface="Gill Sans Light"/>
              <a:cs typeface="Gill Sans Light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945060" y="6497621"/>
            <a:ext cx="71278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Gill Sans Light"/>
                <a:cs typeface="Gill Sans Light"/>
              </a:rPr>
              <a:t>“</a:t>
            </a:r>
            <a:r>
              <a:rPr lang="en-US" dirty="0">
                <a:latin typeface="Gill Sans Light"/>
                <a:cs typeface="Gill Sans Light"/>
              </a:rPr>
              <a:t>Large Scale Distributed Deep Networks” [Dean et al., NIPS 2012]</a:t>
            </a:r>
          </a:p>
        </p:txBody>
      </p:sp>
    </p:spTree>
    <p:extLst>
      <p:ext uri="{BB962C8B-B14F-4D97-AF65-F5344CB8AC3E}">
        <p14:creationId xmlns:p14="http://schemas.microsoft.com/office/powerpoint/2010/main" val="6767585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1000" fill="hold"/>
                                        <p:tgtEl>
                                          <p:spTgt spid="3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7051E-6 -3.78528E-6 L -0.36912 0.37043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464" y="1851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19" grpId="1"/>
      <p:bldP spid="2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750718" y="1865381"/>
            <a:ext cx="7824680" cy="707886"/>
          </a:xfrm>
          <a:prstGeom prst="rect">
            <a:avLst/>
          </a:prstGeom>
          <a:solidFill>
            <a:srgbClr val="202680">
              <a:alpha val="40000"/>
            </a:srgbClr>
          </a:solidFill>
          <a:effectLst/>
        </p:spPr>
        <p:txBody>
          <a:bodyPr wrap="square">
            <a:spAutoFit/>
          </a:bodyPr>
          <a:lstStyle/>
          <a:p>
            <a:pPr algn="ctr"/>
            <a:r>
              <a:rPr lang="en-US" sz="4000" dirty="0" smtClean="0">
                <a:latin typeface="Gill Sans Light"/>
                <a:cs typeface="Gill Sans Light"/>
              </a:rPr>
              <a:t>Two factors control run-time</a:t>
            </a:r>
            <a:endParaRPr lang="en-US" sz="4000" dirty="0">
              <a:latin typeface="Gill Sans Light"/>
              <a:cs typeface="Gill Sans Light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34917" y="3452986"/>
            <a:ext cx="8414854" cy="169277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ctr"/>
            <a:r>
              <a:rPr lang="en-US" sz="3600" b="1" dirty="0" smtClean="0">
                <a:solidFill>
                  <a:schemeClr val="bg1"/>
                </a:solidFill>
                <a:latin typeface="Gill Sans Light"/>
                <a:cs typeface="Gill Sans Light"/>
              </a:rPr>
              <a:t>Time to accuracy </a:t>
            </a:r>
            <a:r>
              <a:rPr lang="el-GR" sz="3600" b="1" dirty="0" smtClean="0">
                <a:solidFill>
                  <a:schemeClr val="bg1"/>
                </a:solidFill>
                <a:latin typeface="Gill Sans Light"/>
                <a:cs typeface="Gill Sans Light"/>
              </a:rPr>
              <a:t>ε </a:t>
            </a:r>
            <a:r>
              <a:rPr lang="en-US" sz="3600" b="1" dirty="0" smtClean="0">
                <a:solidFill>
                  <a:schemeClr val="bg1"/>
                </a:solidFill>
                <a:latin typeface="Gill Sans Light"/>
                <a:cs typeface="Gill Sans Light"/>
              </a:rPr>
              <a:t> = </a:t>
            </a:r>
            <a:endParaRPr lang="el-GR" sz="3600" b="1" dirty="0" smtClean="0">
              <a:solidFill>
                <a:schemeClr val="bg1"/>
              </a:solidFill>
              <a:latin typeface="Gill Sans Light"/>
              <a:cs typeface="Gill Sans Light"/>
            </a:endParaRPr>
          </a:p>
          <a:p>
            <a:pPr algn="ctr"/>
            <a:r>
              <a:rPr lang="en-US" sz="3200" b="1" dirty="0" smtClean="0">
                <a:solidFill>
                  <a:schemeClr val="bg1"/>
                </a:solidFill>
                <a:latin typeface="Gill Sans Light"/>
                <a:cs typeface="Gill Sans Light"/>
              </a:rPr>
              <a:t>[time per data pass]  X  [#passes to accuracy </a:t>
            </a:r>
            <a:r>
              <a:rPr lang="el-GR" sz="3200" b="1" dirty="0" smtClean="0">
                <a:solidFill>
                  <a:schemeClr val="bg1"/>
                </a:solidFill>
                <a:latin typeface="Gill Sans Light"/>
                <a:cs typeface="Gill Sans Light"/>
              </a:rPr>
              <a:t>ε]</a:t>
            </a:r>
          </a:p>
          <a:p>
            <a:pPr algn="ctr"/>
            <a:endParaRPr lang="en-US" sz="3600" b="1" i="1" dirty="0" smtClean="0">
              <a:solidFill>
                <a:schemeClr val="bg1"/>
              </a:solidFill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5963515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19908</TotalTime>
  <Words>1653</Words>
  <Application>Microsoft Macintosh PowerPoint</Application>
  <PresentationFormat>On-screen Show (4:3)</PresentationFormat>
  <Paragraphs>725</Paragraphs>
  <Slides>57</Slides>
  <Notes>57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58" baseType="lpstr">
      <vt:lpstr>Office Theme</vt:lpstr>
      <vt:lpstr>PowerPoint Presentation</vt:lpstr>
      <vt:lpstr>Overview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Why so slow?</vt:lpstr>
      <vt:lpstr>Large Batches?</vt:lpstr>
      <vt:lpstr>PowerPoint Presentation</vt:lpstr>
      <vt:lpstr>PowerPoint Presentation</vt:lpstr>
      <vt:lpstr>PowerPoint Presentation</vt:lpstr>
      <vt:lpstr>PowerPoint Presentation</vt:lpstr>
      <vt:lpstr>Conclusions</vt:lpstr>
      <vt:lpstr>PowerPoint Presentation</vt:lpstr>
      <vt:lpstr>PowerPoint Presentation</vt:lpstr>
      <vt:lpstr>PowerPoint Presentation</vt:lpstr>
      <vt:lpstr>Reminder SGD Rates</vt:lpstr>
      <vt:lpstr>Reminder SGD Rates</vt:lpstr>
      <vt:lpstr>Reminder SGD Rates</vt:lpstr>
      <vt:lpstr>Reminder SGD Rates</vt:lpstr>
      <vt:lpstr>Reminder SGD Rates</vt:lpstr>
      <vt:lpstr>Reminder SGD Rates</vt:lpstr>
      <vt:lpstr>Reminder SGD Rates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Conclusions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anadim</dc:creator>
  <cp:lastModifiedBy>anadim</cp:lastModifiedBy>
  <cp:revision>2324</cp:revision>
  <cp:lastPrinted>2015-02-25T04:53:56Z</cp:lastPrinted>
  <dcterms:created xsi:type="dcterms:W3CDTF">2015-02-09T20:18:11Z</dcterms:created>
  <dcterms:modified xsi:type="dcterms:W3CDTF">2018-04-05T17:23:55Z</dcterms:modified>
</cp:coreProperties>
</file>